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7" r:id="rId6"/>
  </p:sldMasterIdLst>
  <p:notesMasterIdLst>
    <p:notesMasterId r:id="rId30"/>
  </p:notesMasterIdLst>
  <p:sldIdLst>
    <p:sldId id="279" r:id="rId7"/>
    <p:sldId id="348" r:id="rId8"/>
    <p:sldId id="323" r:id="rId9"/>
    <p:sldId id="347" r:id="rId10"/>
    <p:sldId id="353" r:id="rId11"/>
    <p:sldId id="365" r:id="rId12"/>
    <p:sldId id="356" r:id="rId13"/>
    <p:sldId id="357" r:id="rId14"/>
    <p:sldId id="352" r:id="rId15"/>
    <p:sldId id="358" r:id="rId16"/>
    <p:sldId id="361" r:id="rId17"/>
    <p:sldId id="351" r:id="rId18"/>
    <p:sldId id="360" r:id="rId19"/>
    <p:sldId id="359" r:id="rId20"/>
    <p:sldId id="350" r:id="rId21"/>
    <p:sldId id="362" r:id="rId22"/>
    <p:sldId id="257" r:id="rId23"/>
    <p:sldId id="363" r:id="rId24"/>
    <p:sldId id="354" r:id="rId25"/>
    <p:sldId id="260" r:id="rId26"/>
    <p:sldId id="349" r:id="rId27"/>
    <p:sldId id="364" r:id="rId28"/>
    <p:sldId id="3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AAC"/>
    <a:srgbClr val="F19D7B"/>
    <a:srgbClr val="E08CDC"/>
    <a:srgbClr val="33CC33"/>
    <a:srgbClr val="008000"/>
    <a:srgbClr val="363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9D042F-849A-48E2-8CDB-337945336899}" v="378" dt="2021-05-11T18:57:36.780"/>
    <p1510:client id="{48379B77-70F8-45CF-8082-DDB5387B8CF7}" vWet="2" dt="2021-05-11T21:35:57.483"/>
    <p1510:client id="{823EDFF4-DC49-44EE-8F2E-C84D659563D4}" v="308" dt="2021-05-11T17:46:41.059"/>
    <p1510:client id="{92066A4C-0B18-4A0C-8572-A9EEA7549089}" v="1863" dt="2021-05-11T22:51:01.369"/>
    <p1510:client id="{CD0CB931-03CA-4BBF-B884-C033F528C4A9}" v="369" dt="2021-05-11T18:24:37.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13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villanova.sharepoint.com/teams/Readyfor100-WestNorriton/Shared%20Documents/General/Spring%202021/Vehicle%20Electrification/Vehicle%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villanova.sharepoint.com/teams/Readyfor100-WestNorriton/Shared%20Documents/General/Spring%202021/Vehicle%20Electrification/Vehicle%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villanova-my.sharepoint.com/personal/bsimons1_villanova_edu/Documents/Microsoft%20Teams%20Chat%20Files/Jumbled%20GHG%20b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villanova-my.sharepoint.com/personal/bsimons1_villanova_edu/Documents/Microsoft%20Teams%20Chat%20Files/Jumbled%20GHG%20b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t>Vehicle Fleet Assessment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Public Works</c:v>
          </c:tx>
          <c:spPr>
            <a:ln w="25400" cap="rnd">
              <a:noFill/>
              <a:round/>
            </a:ln>
            <a:effectLst/>
          </c:spPr>
          <c:marker>
            <c:symbol val="circle"/>
            <c:size val="5"/>
            <c:spPr>
              <a:solidFill>
                <a:schemeClr val="accent1"/>
              </a:solidFill>
              <a:ln w="9525">
                <a:solidFill>
                  <a:schemeClr val="accent1"/>
                </a:solidFill>
              </a:ln>
              <a:effectLst/>
            </c:spPr>
          </c:marker>
          <c:xVal>
            <c:numRef>
              <c:f>Sheet5!$J$17:$J$25</c:f>
              <c:numCache>
                <c:formatCode>General</c:formatCode>
                <c:ptCount val="9"/>
                <c:pt idx="0">
                  <c:v>20988</c:v>
                </c:pt>
                <c:pt idx="1">
                  <c:v>44727</c:v>
                </c:pt>
                <c:pt idx="2">
                  <c:v>13422</c:v>
                </c:pt>
                <c:pt idx="3">
                  <c:v>28830</c:v>
                </c:pt>
                <c:pt idx="4">
                  <c:v>65674</c:v>
                </c:pt>
                <c:pt idx="5">
                  <c:v>3752</c:v>
                </c:pt>
                <c:pt idx="6">
                  <c:v>55243</c:v>
                </c:pt>
                <c:pt idx="7">
                  <c:v>16595</c:v>
                </c:pt>
                <c:pt idx="8">
                  <c:v>19196</c:v>
                </c:pt>
              </c:numCache>
            </c:numRef>
          </c:xVal>
          <c:yVal>
            <c:numRef>
              <c:f>Sheet5!$G$17:$G$25</c:f>
              <c:numCache>
                <c:formatCode>General</c:formatCode>
                <c:ptCount val="9"/>
                <c:pt idx="0">
                  <c:v>8</c:v>
                </c:pt>
                <c:pt idx="1">
                  <c:v>6</c:v>
                </c:pt>
                <c:pt idx="2">
                  <c:v>6</c:v>
                </c:pt>
                <c:pt idx="3">
                  <c:v>7</c:v>
                </c:pt>
                <c:pt idx="4">
                  <c:v>7</c:v>
                </c:pt>
                <c:pt idx="5">
                  <c:v>1</c:v>
                </c:pt>
                <c:pt idx="6">
                  <c:v>8</c:v>
                </c:pt>
                <c:pt idx="7">
                  <c:v>5</c:v>
                </c:pt>
                <c:pt idx="8">
                  <c:v>8</c:v>
                </c:pt>
              </c:numCache>
            </c:numRef>
          </c:yVal>
          <c:smooth val="0"/>
          <c:extLst>
            <c:ext xmlns:c16="http://schemas.microsoft.com/office/drawing/2014/chart" uri="{C3380CC4-5D6E-409C-BE32-E72D297353CC}">
              <c16:uniqueId val="{00000000-5764-A34E-9DE8-FC596DD3949E}"/>
            </c:ext>
          </c:extLst>
        </c:ser>
        <c:ser>
          <c:idx val="1"/>
          <c:order val="1"/>
          <c:tx>
            <c:v>Police Department</c:v>
          </c:tx>
          <c:spPr>
            <a:ln w="25400" cap="rnd">
              <a:noFill/>
              <a:round/>
            </a:ln>
            <a:effectLst/>
          </c:spPr>
          <c:marker>
            <c:symbol val="circle"/>
            <c:size val="5"/>
            <c:spPr>
              <a:solidFill>
                <a:schemeClr val="accent2"/>
              </a:solidFill>
              <a:ln w="9525">
                <a:solidFill>
                  <a:schemeClr val="accent2"/>
                </a:solidFill>
              </a:ln>
              <a:effectLst/>
            </c:spPr>
          </c:marker>
          <c:xVal>
            <c:numRef>
              <c:f>Sheet5!$J$3:$J$15</c:f>
              <c:numCache>
                <c:formatCode>General</c:formatCode>
                <c:ptCount val="13"/>
                <c:pt idx="0">
                  <c:v>14740</c:v>
                </c:pt>
                <c:pt idx="1">
                  <c:v>30383</c:v>
                </c:pt>
                <c:pt idx="2">
                  <c:v>70582</c:v>
                </c:pt>
                <c:pt idx="3">
                  <c:v>34473</c:v>
                </c:pt>
                <c:pt idx="4">
                  <c:v>48683</c:v>
                </c:pt>
                <c:pt idx="5">
                  <c:v>37146</c:v>
                </c:pt>
                <c:pt idx="6">
                  <c:v>40189</c:v>
                </c:pt>
                <c:pt idx="7">
                  <c:v>47901</c:v>
                </c:pt>
                <c:pt idx="8">
                  <c:v>121120</c:v>
                </c:pt>
                <c:pt idx="9">
                  <c:v>15831</c:v>
                </c:pt>
                <c:pt idx="10">
                  <c:v>74504</c:v>
                </c:pt>
                <c:pt idx="11">
                  <c:v>38791</c:v>
                </c:pt>
                <c:pt idx="12">
                  <c:v>53695</c:v>
                </c:pt>
              </c:numCache>
            </c:numRef>
          </c:xVal>
          <c:yVal>
            <c:numRef>
              <c:f>Sheet5!$G$3:$G$15</c:f>
              <c:numCache>
                <c:formatCode>General</c:formatCode>
                <c:ptCount val="13"/>
                <c:pt idx="0">
                  <c:v>3</c:v>
                </c:pt>
                <c:pt idx="1">
                  <c:v>3</c:v>
                </c:pt>
                <c:pt idx="2">
                  <c:v>5</c:v>
                </c:pt>
                <c:pt idx="3">
                  <c:v>2</c:v>
                </c:pt>
                <c:pt idx="4">
                  <c:v>4</c:v>
                </c:pt>
                <c:pt idx="5">
                  <c:v>4</c:v>
                </c:pt>
                <c:pt idx="6">
                  <c:v>9</c:v>
                </c:pt>
                <c:pt idx="7">
                  <c:v>3</c:v>
                </c:pt>
                <c:pt idx="8">
                  <c:v>1</c:v>
                </c:pt>
                <c:pt idx="9">
                  <c:v>2</c:v>
                </c:pt>
                <c:pt idx="10">
                  <c:v>12</c:v>
                </c:pt>
                <c:pt idx="11">
                  <c:v>3</c:v>
                </c:pt>
                <c:pt idx="12">
                  <c:v>7</c:v>
                </c:pt>
              </c:numCache>
            </c:numRef>
          </c:yVal>
          <c:smooth val="0"/>
          <c:extLst>
            <c:ext xmlns:c16="http://schemas.microsoft.com/office/drawing/2014/chart" uri="{C3380CC4-5D6E-409C-BE32-E72D297353CC}">
              <c16:uniqueId val="{00000001-5764-A34E-9DE8-FC596DD3949E}"/>
            </c:ext>
          </c:extLst>
        </c:ser>
        <c:dLbls>
          <c:showLegendKey val="0"/>
          <c:showVal val="0"/>
          <c:showCatName val="0"/>
          <c:showSerName val="0"/>
          <c:showPercent val="0"/>
          <c:showBubbleSize val="0"/>
        </c:dLbls>
        <c:axId val="612009568"/>
        <c:axId val="611415536"/>
      </c:scatterChart>
      <c:valAx>
        <c:axId val="612009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11415536"/>
        <c:crosses val="autoZero"/>
        <c:crossBetween val="midCat"/>
      </c:valAx>
      <c:valAx>
        <c:axId val="611415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Vehicle Age</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20095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Public Works</c:v>
          </c:tx>
          <c:spPr>
            <a:ln w="25400" cap="rnd">
              <a:noFill/>
              <a:round/>
            </a:ln>
            <a:effectLst/>
          </c:spPr>
          <c:marker>
            <c:symbol val="circle"/>
            <c:size val="5"/>
            <c:spPr>
              <a:solidFill>
                <a:schemeClr val="accent1"/>
              </a:solidFill>
              <a:ln w="9525">
                <a:solidFill>
                  <a:schemeClr val="accent1"/>
                </a:solidFill>
              </a:ln>
              <a:effectLst/>
            </c:spPr>
          </c:marker>
          <c:xVal>
            <c:numRef>
              <c:f>Sheet5!$J$17:$J$25</c:f>
              <c:numCache>
                <c:formatCode>General</c:formatCode>
                <c:ptCount val="9"/>
                <c:pt idx="0">
                  <c:v>20988</c:v>
                </c:pt>
                <c:pt idx="1">
                  <c:v>44727</c:v>
                </c:pt>
                <c:pt idx="2">
                  <c:v>13422</c:v>
                </c:pt>
                <c:pt idx="3">
                  <c:v>28830</c:v>
                </c:pt>
                <c:pt idx="4">
                  <c:v>65674</c:v>
                </c:pt>
                <c:pt idx="5">
                  <c:v>3752</c:v>
                </c:pt>
                <c:pt idx="6">
                  <c:v>55243</c:v>
                </c:pt>
                <c:pt idx="7">
                  <c:v>16595</c:v>
                </c:pt>
                <c:pt idx="8">
                  <c:v>19196</c:v>
                </c:pt>
              </c:numCache>
            </c:numRef>
          </c:xVal>
          <c:yVal>
            <c:numRef>
              <c:f>Sheet5!$H$17:$H$25</c:f>
              <c:numCache>
                <c:formatCode>General</c:formatCode>
                <c:ptCount val="9"/>
                <c:pt idx="0">
                  <c:v>219</c:v>
                </c:pt>
                <c:pt idx="1">
                  <c:v>6249</c:v>
                </c:pt>
                <c:pt idx="2">
                  <c:v>1254</c:v>
                </c:pt>
                <c:pt idx="3">
                  <c:v>1705</c:v>
                </c:pt>
                <c:pt idx="4">
                  <c:v>5683</c:v>
                </c:pt>
                <c:pt idx="5">
                  <c:v>5708</c:v>
                </c:pt>
                <c:pt idx="6">
                  <c:v>4728</c:v>
                </c:pt>
                <c:pt idx="7">
                  <c:v>3209</c:v>
                </c:pt>
                <c:pt idx="8">
                  <c:v>387</c:v>
                </c:pt>
              </c:numCache>
            </c:numRef>
          </c:yVal>
          <c:smooth val="0"/>
          <c:extLst>
            <c:ext xmlns:c16="http://schemas.microsoft.com/office/drawing/2014/chart" uri="{C3380CC4-5D6E-409C-BE32-E72D297353CC}">
              <c16:uniqueId val="{00000000-FB4D-C040-8E8B-9600775D1FDB}"/>
            </c:ext>
          </c:extLst>
        </c:ser>
        <c:ser>
          <c:idx val="1"/>
          <c:order val="1"/>
          <c:tx>
            <c:v>Police Department</c:v>
          </c:tx>
          <c:spPr>
            <a:ln w="25400" cap="rnd">
              <a:noFill/>
              <a:round/>
            </a:ln>
            <a:effectLst/>
          </c:spPr>
          <c:marker>
            <c:symbol val="circle"/>
            <c:size val="5"/>
            <c:spPr>
              <a:solidFill>
                <a:schemeClr val="accent2"/>
              </a:solidFill>
              <a:ln w="9525">
                <a:solidFill>
                  <a:schemeClr val="accent2"/>
                </a:solidFill>
              </a:ln>
              <a:effectLst/>
            </c:spPr>
          </c:marker>
          <c:xVal>
            <c:numRef>
              <c:f>Sheet5!$J$3:$J$15</c:f>
              <c:numCache>
                <c:formatCode>General</c:formatCode>
                <c:ptCount val="13"/>
                <c:pt idx="0">
                  <c:v>14740</c:v>
                </c:pt>
                <c:pt idx="1">
                  <c:v>30383</c:v>
                </c:pt>
                <c:pt idx="2">
                  <c:v>70582</c:v>
                </c:pt>
                <c:pt idx="3">
                  <c:v>34473</c:v>
                </c:pt>
                <c:pt idx="4">
                  <c:v>48683</c:v>
                </c:pt>
                <c:pt idx="5">
                  <c:v>37146</c:v>
                </c:pt>
                <c:pt idx="6">
                  <c:v>40189</c:v>
                </c:pt>
                <c:pt idx="7">
                  <c:v>47901</c:v>
                </c:pt>
                <c:pt idx="8">
                  <c:v>121120</c:v>
                </c:pt>
                <c:pt idx="9">
                  <c:v>15831</c:v>
                </c:pt>
                <c:pt idx="10">
                  <c:v>74504</c:v>
                </c:pt>
                <c:pt idx="11">
                  <c:v>38791</c:v>
                </c:pt>
                <c:pt idx="12">
                  <c:v>53695</c:v>
                </c:pt>
              </c:numCache>
            </c:numRef>
          </c:xVal>
          <c:yVal>
            <c:numRef>
              <c:f>Sheet5!$H$3:$H$15</c:f>
              <c:numCache>
                <c:formatCode>General</c:formatCode>
                <c:ptCount val="13"/>
                <c:pt idx="0">
                  <c:v>5454</c:v>
                </c:pt>
                <c:pt idx="1">
                  <c:v>5810</c:v>
                </c:pt>
                <c:pt idx="2">
                  <c:v>2273</c:v>
                </c:pt>
                <c:pt idx="3">
                  <c:v>21489</c:v>
                </c:pt>
                <c:pt idx="4">
                  <c:v>10655</c:v>
                </c:pt>
                <c:pt idx="5">
                  <c:v>11461</c:v>
                </c:pt>
                <c:pt idx="6">
                  <c:v>24285</c:v>
                </c:pt>
                <c:pt idx="7">
                  <c:v>15942</c:v>
                </c:pt>
                <c:pt idx="8">
                  <c:v>11241</c:v>
                </c:pt>
                <c:pt idx="9">
                  <c:v>23696</c:v>
                </c:pt>
                <c:pt idx="10">
                  <c:v>4614</c:v>
                </c:pt>
                <c:pt idx="11">
                  <c:v>11432</c:v>
                </c:pt>
                <c:pt idx="12">
                  <c:v>4373</c:v>
                </c:pt>
              </c:numCache>
            </c:numRef>
          </c:yVal>
          <c:smooth val="0"/>
          <c:extLst>
            <c:ext xmlns:c16="http://schemas.microsoft.com/office/drawing/2014/chart" uri="{C3380CC4-5D6E-409C-BE32-E72D297353CC}">
              <c16:uniqueId val="{00000001-FB4D-C040-8E8B-9600775D1FDB}"/>
            </c:ext>
          </c:extLst>
        </c:ser>
        <c:dLbls>
          <c:showLegendKey val="0"/>
          <c:showVal val="0"/>
          <c:showCatName val="0"/>
          <c:showSerName val="0"/>
          <c:showPercent val="0"/>
          <c:showBubbleSize val="0"/>
        </c:dLbls>
        <c:axId val="674171248"/>
        <c:axId val="606777200"/>
      </c:scatterChart>
      <c:valAx>
        <c:axId val="6741712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Total </a:t>
                </a:r>
                <a:r>
                  <a:rPr lang="en-US" sz="1100" baseline="0"/>
                  <a:t>Mileage</a:t>
                </a:r>
                <a:endParaRPr lang="en-US" sz="110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06777200"/>
        <c:crosses val="autoZero"/>
        <c:crossBetween val="midCat"/>
      </c:valAx>
      <c:valAx>
        <c:axId val="606777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baseline="0"/>
                  <a:t>Annual Mileage</a:t>
                </a:r>
                <a:endParaRPr lang="en-US" sz="110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1712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75464818394706"/>
          <c:y val="0.28720649069844029"/>
          <c:w val="0.47530592358589913"/>
          <c:h val="0.50760681175557909"/>
        </c:manualLayout>
      </c:layout>
      <c:doughnutChart>
        <c:varyColors val="1"/>
        <c:ser>
          <c:idx val="0"/>
          <c:order val="0"/>
          <c:spPr>
            <a:ln>
              <a:noFill/>
            </a:ln>
            <a:effectLst/>
          </c:spPr>
          <c:dPt>
            <c:idx val="0"/>
            <c:bubble3D val="0"/>
            <c:spPr>
              <a:solidFill>
                <a:schemeClr val="accent1"/>
              </a:solidFill>
              <a:ln>
                <a:noFill/>
              </a:ln>
              <a:effectLst/>
            </c:spPr>
            <c:extLst>
              <c:ext xmlns:c16="http://schemas.microsoft.com/office/drawing/2014/chart" uri="{C3380CC4-5D6E-409C-BE32-E72D297353CC}">
                <c16:uniqueId val="{00000001-5B29-4029-9133-DB2EC282321E}"/>
              </c:ext>
            </c:extLst>
          </c:dPt>
          <c:dPt>
            <c:idx val="1"/>
            <c:bubble3D val="0"/>
            <c:spPr>
              <a:solidFill>
                <a:schemeClr val="accent2"/>
              </a:solidFill>
              <a:ln>
                <a:noFill/>
              </a:ln>
              <a:effectLst/>
            </c:spPr>
            <c:extLst>
              <c:ext xmlns:c16="http://schemas.microsoft.com/office/drawing/2014/chart" uri="{C3380CC4-5D6E-409C-BE32-E72D297353CC}">
                <c16:uniqueId val="{00000003-5B29-4029-9133-DB2EC282321E}"/>
              </c:ext>
            </c:extLst>
          </c:dPt>
          <c:dPt>
            <c:idx val="2"/>
            <c:bubble3D val="0"/>
            <c:spPr>
              <a:solidFill>
                <a:schemeClr val="accent3"/>
              </a:solidFill>
              <a:ln>
                <a:noFill/>
              </a:ln>
              <a:effectLst/>
            </c:spPr>
            <c:extLst>
              <c:ext xmlns:c16="http://schemas.microsoft.com/office/drawing/2014/chart" uri="{C3380CC4-5D6E-409C-BE32-E72D297353CC}">
                <c16:uniqueId val="{00000005-5B29-4029-9133-DB2EC282321E}"/>
              </c:ext>
            </c:extLst>
          </c:dPt>
          <c:dPt>
            <c:idx val="3"/>
            <c:bubble3D val="0"/>
            <c:spPr>
              <a:solidFill>
                <a:schemeClr val="accent4"/>
              </a:solidFill>
              <a:ln>
                <a:noFill/>
              </a:ln>
              <a:effectLst/>
            </c:spPr>
            <c:extLst>
              <c:ext xmlns:c16="http://schemas.microsoft.com/office/drawing/2014/chart" uri="{C3380CC4-5D6E-409C-BE32-E72D297353CC}">
                <c16:uniqueId val="{00000007-5B29-4029-9133-DB2EC282321E}"/>
              </c:ext>
            </c:extLst>
          </c:dPt>
          <c:dPt>
            <c:idx val="4"/>
            <c:bubble3D val="0"/>
            <c:spPr>
              <a:solidFill>
                <a:schemeClr val="accent5"/>
              </a:solidFill>
              <a:ln>
                <a:noFill/>
              </a:ln>
              <a:effectLst/>
            </c:spPr>
            <c:extLst>
              <c:ext xmlns:c16="http://schemas.microsoft.com/office/drawing/2014/chart" uri="{C3380CC4-5D6E-409C-BE32-E72D297353CC}">
                <c16:uniqueId val="{00000009-5B29-4029-9133-DB2EC282321E}"/>
              </c:ext>
            </c:extLst>
          </c:dPt>
          <c:dPt>
            <c:idx val="5"/>
            <c:bubble3D val="0"/>
            <c:spPr>
              <a:solidFill>
                <a:schemeClr val="accent6"/>
              </a:solidFill>
              <a:ln>
                <a:noFill/>
              </a:ln>
              <a:effectLst/>
            </c:spPr>
            <c:extLst>
              <c:ext xmlns:c16="http://schemas.microsoft.com/office/drawing/2014/chart" uri="{C3380CC4-5D6E-409C-BE32-E72D297353CC}">
                <c16:uniqueId val="{0000000B-5B29-4029-9133-DB2EC282321E}"/>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5B29-4029-9133-DB2EC282321E}"/>
              </c:ext>
            </c:extLst>
          </c:dPt>
          <c:dPt>
            <c:idx val="7"/>
            <c:bubble3D val="0"/>
            <c:spPr>
              <a:noFill/>
              <a:ln>
                <a:noFill/>
              </a:ln>
              <a:effectLst/>
            </c:spPr>
            <c:extLst>
              <c:ext xmlns:c16="http://schemas.microsoft.com/office/drawing/2014/chart" uri="{C3380CC4-5D6E-409C-BE32-E72D297353CC}">
                <c16:uniqueId val="{0000000F-5B29-4029-9133-DB2EC282321E}"/>
              </c:ext>
            </c:extLst>
          </c:dPt>
          <c:dLbls>
            <c:dLbl>
              <c:idx val="0"/>
              <c:layout>
                <c:manualLayout>
                  <c:x val="-0.10996127891977728"/>
                  <c:y val="-5.7736326833071568E-2"/>
                </c:manualLayout>
              </c:layout>
              <c:tx>
                <c:rich>
                  <a:bodyPr/>
                  <a:lstStyle/>
                  <a:p>
                    <a:fld id="{2D5DC5E9-B28B-4A85-9921-A1D2F5014A5A}" type="CELLRANGE">
                      <a:rPr lang="en-US"/>
                      <a:pPr/>
                      <a:t>[CELLRANGE]</a:t>
                    </a:fld>
                    <a:endParaRPr lang="en-US" baseline="0"/>
                  </a:p>
                  <a:p>
                    <a:fld id="{0BF7D3AA-E89F-436C-B439-FA7EC6EED568}" type="CATEGORYNAME">
                      <a:rPr lang="en-US"/>
                      <a:pPr/>
                      <a:t>[CATEGORY NAME]</a:t>
                    </a:fld>
                    <a:endParaRPr lang="en-US"/>
                  </a:p>
                </c:rich>
              </c:tx>
              <c:showLegendKey val="0"/>
              <c:showVal val="0"/>
              <c:showCatName val="1"/>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5B29-4029-9133-DB2EC282321E}"/>
                </c:ext>
              </c:extLst>
            </c:dLbl>
            <c:dLbl>
              <c:idx val="1"/>
              <c:layout>
                <c:manualLayout>
                  <c:x val="0.13400028438883063"/>
                  <c:y val="-0.14151287103738294"/>
                </c:manualLayout>
              </c:layout>
              <c:tx>
                <c:rich>
                  <a:bodyPr/>
                  <a:lstStyle/>
                  <a:p>
                    <a:fld id="{E21BE268-2B8D-46DD-BC06-B7F3BA2D01A1}" type="CELLRANGE">
                      <a:rPr lang="en-US"/>
                      <a:pPr/>
                      <a:t>[CELLRANGE]</a:t>
                    </a:fld>
                    <a:endParaRPr lang="en-US" baseline="0"/>
                  </a:p>
                  <a:p>
                    <a:fld id="{C44F262E-6F21-4586-A8C1-F9BBD6FF5ADC}" type="CATEGORYNAME">
                      <a:rPr lang="en-US"/>
                      <a:pPr/>
                      <a:t>[CATEGORY NAME]</a:t>
                    </a:fld>
                    <a:endParaRPr lang="en-US"/>
                  </a:p>
                </c:rich>
              </c:tx>
              <c:showLegendKey val="0"/>
              <c:showVal val="0"/>
              <c:showCatName val="1"/>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5B29-4029-9133-DB2EC282321E}"/>
                </c:ext>
              </c:extLst>
            </c:dLbl>
            <c:dLbl>
              <c:idx val="2"/>
              <c:layout>
                <c:manualLayout>
                  <c:x val="0.16405370361638927"/>
                  <c:y val="-8.8218287299142148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fld id="{E82B494F-5558-46D4-97E8-DB4DFAA0E819}" type="CELLRANGE">
                      <a:rPr lang="en-US"/>
                      <a:pPr>
                        <a:defRPr sz="1600" b="0">
                          <a:solidFill>
                            <a:schemeClr val="tx1"/>
                          </a:solidFill>
                        </a:defRPr>
                      </a:pPr>
                      <a:t>[CELLRANGE]</a:t>
                    </a:fld>
                    <a:endParaRPr lang="en-US" baseline="0"/>
                  </a:p>
                  <a:p>
                    <a:pPr>
                      <a:defRPr sz="1600" b="0">
                        <a:solidFill>
                          <a:schemeClr val="tx1"/>
                        </a:solidFill>
                      </a:defRPr>
                    </a:pPr>
                    <a:fld id="{9C5228EF-EF9D-43E3-BE5F-5ED3A0414086}" type="CATEGORYNAME">
                      <a:rPr lang="en-US"/>
                      <a:pPr>
                        <a:defRPr sz="1600" b="0">
                          <a:solidFill>
                            <a:schemeClr val="tx1"/>
                          </a:solidFill>
                        </a:defRPr>
                      </a:pPr>
                      <a:t>[CATEGORY NAME]</a:t>
                    </a:fld>
                    <a:endParaRPr lang="en-US"/>
                  </a:p>
                </c:rich>
              </c:tx>
              <c:spPr>
                <a:noFill/>
                <a:ln>
                  <a:noFill/>
                  <a:miter lim="800000"/>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separator>
</c:separator>
              <c:extLst>
                <c:ext xmlns:c15="http://schemas.microsoft.com/office/drawing/2012/chart" uri="{CE6537A1-D6FC-4f65-9D91-7224C49458BB}">
                  <c15:layout>
                    <c:manualLayout>
                      <c:w val="0.26219654823056826"/>
                      <c:h val="0.16015003088633695"/>
                    </c:manualLayout>
                  </c15:layout>
                  <c15:dlblFieldTable/>
                  <c15:showDataLabelsRange val="1"/>
                </c:ext>
                <c:ext xmlns:c16="http://schemas.microsoft.com/office/drawing/2014/chart" uri="{C3380CC4-5D6E-409C-BE32-E72D297353CC}">
                  <c16:uniqueId val="{00000005-5B29-4029-9133-DB2EC282321E}"/>
                </c:ext>
              </c:extLst>
            </c:dLbl>
            <c:dLbl>
              <c:idx val="3"/>
              <c:layout>
                <c:manualLayout>
                  <c:x val="0.15894337309632703"/>
                  <c:y val="0.12942909635708913"/>
                </c:manualLayout>
              </c:layout>
              <c:tx>
                <c:rich>
                  <a:bodyPr/>
                  <a:lstStyle/>
                  <a:p>
                    <a:fld id="{2BCEE916-0C77-49C9-B384-CD95740D2FE6}" type="CELLRANGE">
                      <a:rPr lang="en-US"/>
                      <a:pPr/>
                      <a:t>[CELLRANGE]</a:t>
                    </a:fld>
                    <a:endParaRPr lang="en-US" baseline="0"/>
                  </a:p>
                  <a:p>
                    <a:fld id="{9855CC70-5072-4F8C-BB2C-38878BCAC224}" type="CATEGORYNAME">
                      <a:rPr lang="en-US"/>
                      <a:pPr/>
                      <a:t>[CATEGORY NAME]</a:t>
                    </a:fld>
                    <a:endParaRPr lang="en-US"/>
                  </a:p>
                </c:rich>
              </c:tx>
              <c:showLegendKey val="0"/>
              <c:showVal val="0"/>
              <c:showCatName val="1"/>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5B29-4029-9133-DB2EC282321E}"/>
                </c:ext>
              </c:extLst>
            </c:dLbl>
            <c:dLbl>
              <c:idx val="4"/>
              <c:layout>
                <c:manualLayout>
                  <c:x val="0.18173841293790371"/>
                  <c:y val="1.7624237598395844E-2"/>
                </c:manualLayout>
              </c:layout>
              <c:tx>
                <c:rich>
                  <a:bodyPr/>
                  <a:lstStyle/>
                  <a:p>
                    <a:fld id="{F60E7FCD-D38F-4E29-904D-585BCB902A58}" type="CELLRANGE">
                      <a:rPr lang="en-US"/>
                      <a:pPr/>
                      <a:t>[CELLRANGE]</a:t>
                    </a:fld>
                    <a:endParaRPr lang="en-US" baseline="0"/>
                  </a:p>
                  <a:p>
                    <a:fld id="{2B2CE2BD-17CB-4C7C-9CD1-2F547A9B3332}" type="CATEGORYNAME">
                      <a:rPr lang="en-US"/>
                      <a:pPr/>
                      <a:t>[CATEGORY NAME]</a:t>
                    </a:fld>
                    <a:endParaRPr lang="en-US"/>
                  </a:p>
                </c:rich>
              </c:tx>
              <c:showLegendKey val="0"/>
              <c:showVal val="0"/>
              <c:showCatName val="1"/>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5B29-4029-9133-DB2EC282321E}"/>
                </c:ext>
              </c:extLst>
            </c:dLbl>
            <c:dLbl>
              <c:idx val="5"/>
              <c:layout>
                <c:manualLayout>
                  <c:x val="0.11605089034529352"/>
                  <c:y val="0.22625011371612896"/>
                </c:manualLayout>
              </c:layout>
              <c:tx>
                <c:rich>
                  <a:bodyPr/>
                  <a:lstStyle/>
                  <a:p>
                    <a:fld id="{9628DA5B-7A50-4609-9417-9F56059A099B}" type="CELLRANGE">
                      <a:rPr lang="en-US"/>
                      <a:pPr/>
                      <a:t>[CELLRANGE]</a:t>
                    </a:fld>
                    <a:endParaRPr lang="en-US" baseline="0"/>
                  </a:p>
                  <a:p>
                    <a:fld id="{2FC99BFC-DE2A-401B-936D-83A50D1B2CDD}" type="CATEGORYNAME">
                      <a:rPr lang="en-US"/>
                      <a:pPr/>
                      <a:t>[CATEGORY NAME]</a:t>
                    </a:fld>
                    <a:endParaRPr lang="en-US"/>
                  </a:p>
                </c:rich>
              </c:tx>
              <c:showLegendKey val="0"/>
              <c:showVal val="0"/>
              <c:showCatName val="1"/>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5B29-4029-9133-DB2EC282321E}"/>
                </c:ext>
              </c:extLst>
            </c:dLbl>
            <c:dLbl>
              <c:idx val="6"/>
              <c:layout>
                <c:manualLayout>
                  <c:x val="-0.125395822528172"/>
                  <c:y val="0.1594441119215122"/>
                </c:manualLayout>
              </c:layout>
              <c:tx>
                <c:rich>
                  <a:bodyPr/>
                  <a:lstStyle/>
                  <a:p>
                    <a:fld id="{5D9D53E1-657B-4F3E-A814-D1C5C216792F}" type="CELLRANGE">
                      <a:rPr lang="en-US"/>
                      <a:pPr/>
                      <a:t>[CELLRANGE]</a:t>
                    </a:fld>
                    <a:endParaRPr lang="en-US" baseline="0"/>
                  </a:p>
                  <a:p>
                    <a:fld id="{5DB65930-D840-4AD3-BE9E-AC3481BF79B2}" type="CATEGORYNAME">
                      <a:rPr lang="en-US"/>
                      <a:pPr/>
                      <a:t>[CATEGORY NAME]</a:t>
                    </a:fld>
                    <a:endParaRPr lang="en-US"/>
                  </a:p>
                </c:rich>
              </c:tx>
              <c:showLegendKey val="0"/>
              <c:showVal val="0"/>
              <c:showCatName val="1"/>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5B29-4029-9133-DB2EC282321E}"/>
                </c:ext>
              </c:extLst>
            </c:dLbl>
            <c:dLbl>
              <c:idx val="7"/>
              <c:tx>
                <c:rich>
                  <a:bodyPr/>
                  <a:lstStyle/>
                  <a:p>
                    <a:fld id="{D4023E19-FA91-4CE7-A1A4-0A95BBA12467}" type="CATEGORYNAME">
                      <a:rPr lang="en-US"/>
                      <a:pPr/>
                      <a:t>[CATEGORY NAME]</a:t>
                    </a:fld>
                    <a:endParaRPr lang="en-US"/>
                  </a:p>
                </c:rich>
              </c:tx>
              <c:showLegendKey val="0"/>
              <c:showVal val="0"/>
              <c:showCatName val="1"/>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B29-4029-9133-DB2EC282321E}"/>
                </c:ext>
              </c:extLst>
            </c:dLbl>
            <c:spPr>
              <a:noFill/>
              <a:ln>
                <a:noFill/>
                <a:miter lim="800000"/>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separator>
</c:separator>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showDataLabelsRange val="1"/>
              </c:ext>
            </c:extLst>
          </c:dLbls>
          <c:cat>
            <c:strRef>
              <c:f>Sheet1!$S$9:$Z$9</c:f>
              <c:strCache>
                <c:ptCount val="7"/>
                <c:pt idx="0">
                  <c:v>Municipal Pumps</c:v>
                </c:pt>
                <c:pt idx="1">
                  <c:v>Gas Vehicles</c:v>
                </c:pt>
                <c:pt idx="2">
                  <c:v>Diesel Vehicles</c:v>
                </c:pt>
                <c:pt idx="3">
                  <c:v>Natural Gas</c:v>
                </c:pt>
                <c:pt idx="4">
                  <c:v>Street Lights</c:v>
                </c:pt>
                <c:pt idx="5">
                  <c:v>Buildings</c:v>
                </c:pt>
                <c:pt idx="6">
                  <c:v>Equipment</c:v>
                </c:pt>
              </c:strCache>
            </c:strRef>
          </c:cat>
          <c:val>
            <c:numRef>
              <c:f>Sheet1!$S$11:$Z$11</c:f>
              <c:numCache>
                <c:formatCode>General</c:formatCode>
                <c:ptCount val="8"/>
                <c:pt idx="0">
                  <c:v>2.9055501452167931</c:v>
                </c:pt>
                <c:pt idx="1">
                  <c:v>171.6165</c:v>
                </c:pt>
                <c:pt idx="2">
                  <c:v>12.030139999999999</c:v>
                </c:pt>
                <c:pt idx="3">
                  <c:v>0.71962000000000004</c:v>
                </c:pt>
                <c:pt idx="4">
                  <c:v>0.88640729799311768</c:v>
                </c:pt>
                <c:pt idx="5">
                  <c:v>5.6527055567900897</c:v>
                </c:pt>
                <c:pt idx="6">
                  <c:v>9.7361000000000004</c:v>
                </c:pt>
                <c:pt idx="7">
                  <c:v>553.01473700000008</c:v>
                </c:pt>
              </c:numCache>
            </c:numRef>
          </c:val>
          <c:extLst>
            <c:ext xmlns:c15="http://schemas.microsoft.com/office/drawing/2012/chart" uri="{02D57815-91ED-43cb-92C2-25804820EDAC}">
              <c15:datalabelsRange>
                <c15:f>Sheet1!$S$12:$Y$12</c15:f>
                <c15:dlblRangeCache>
                  <c:ptCount val="7"/>
                  <c:pt idx="0">
                    <c:v>1%</c:v>
                  </c:pt>
                  <c:pt idx="1">
                    <c:v>89%</c:v>
                  </c:pt>
                  <c:pt idx="2">
                    <c:v>6%</c:v>
                  </c:pt>
                  <c:pt idx="3">
                    <c:v>0%</c:v>
                  </c:pt>
                  <c:pt idx="4">
                    <c:v>0%</c:v>
                  </c:pt>
                  <c:pt idx="5">
                    <c:v>3%</c:v>
                  </c:pt>
                  <c:pt idx="6">
                    <c:v>5%</c:v>
                  </c:pt>
                </c15:dlblRangeCache>
              </c15:datalabelsRange>
            </c:ext>
            <c:ext xmlns:c16="http://schemas.microsoft.com/office/drawing/2014/chart" uri="{C3380CC4-5D6E-409C-BE32-E72D297353CC}">
              <c16:uniqueId val="{00000010-5B29-4029-9133-DB2EC282321E}"/>
            </c:ext>
          </c:extLst>
        </c:ser>
        <c:dLbls>
          <c:showLegendKey val="0"/>
          <c:showVal val="0"/>
          <c:showCatName val="0"/>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bg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7059515057912"/>
          <c:y val="0.18860929787445693"/>
          <c:w val="0.38200574508059443"/>
          <c:h val="0.52594738549035946"/>
        </c:manualLayout>
      </c:layout>
      <c:doughnutChart>
        <c:varyColors val="1"/>
        <c:ser>
          <c:idx val="0"/>
          <c:order val="0"/>
          <c:spPr>
            <a:effectLst>
              <a:glow>
                <a:schemeClr val="accent1">
                  <a:alpha val="98000"/>
                </a:schemeClr>
              </a:glow>
            </a:effectLst>
          </c:spPr>
          <c:dPt>
            <c:idx val="0"/>
            <c:bubble3D val="0"/>
            <c:spPr>
              <a:solidFill>
                <a:schemeClr val="accent1"/>
              </a:solidFill>
              <a:ln w="19050">
                <a:solidFill>
                  <a:schemeClr val="lt1"/>
                </a:solidFill>
              </a:ln>
              <a:effectLst>
                <a:glow>
                  <a:schemeClr val="accent1">
                    <a:alpha val="98000"/>
                  </a:schemeClr>
                </a:glow>
              </a:effectLst>
            </c:spPr>
            <c:extLst>
              <c:ext xmlns:c16="http://schemas.microsoft.com/office/drawing/2014/chart" uri="{C3380CC4-5D6E-409C-BE32-E72D297353CC}">
                <c16:uniqueId val="{00000001-7107-49F4-8DDA-A2055DA10ED4}"/>
              </c:ext>
            </c:extLst>
          </c:dPt>
          <c:dPt>
            <c:idx val="1"/>
            <c:bubble3D val="0"/>
            <c:spPr>
              <a:solidFill>
                <a:schemeClr val="accent2"/>
              </a:solidFill>
              <a:ln w="19050">
                <a:solidFill>
                  <a:schemeClr val="lt1"/>
                </a:solidFill>
              </a:ln>
              <a:effectLst>
                <a:glow>
                  <a:schemeClr val="accent1">
                    <a:alpha val="98000"/>
                  </a:schemeClr>
                </a:glow>
              </a:effectLst>
            </c:spPr>
            <c:extLst>
              <c:ext xmlns:c16="http://schemas.microsoft.com/office/drawing/2014/chart" uri="{C3380CC4-5D6E-409C-BE32-E72D297353CC}">
                <c16:uniqueId val="{00000003-7107-49F4-8DDA-A2055DA10ED4}"/>
              </c:ext>
            </c:extLst>
          </c:dPt>
          <c:dPt>
            <c:idx val="2"/>
            <c:bubble3D val="0"/>
            <c:spPr>
              <a:solidFill>
                <a:schemeClr val="accent3"/>
              </a:solidFill>
              <a:ln w="19050">
                <a:solidFill>
                  <a:schemeClr val="lt1"/>
                </a:solidFill>
              </a:ln>
              <a:effectLst>
                <a:glow>
                  <a:schemeClr val="accent1">
                    <a:alpha val="98000"/>
                  </a:schemeClr>
                </a:glow>
              </a:effectLst>
            </c:spPr>
            <c:extLst>
              <c:ext xmlns:c16="http://schemas.microsoft.com/office/drawing/2014/chart" uri="{C3380CC4-5D6E-409C-BE32-E72D297353CC}">
                <c16:uniqueId val="{00000005-7107-49F4-8DDA-A2055DA10ED4}"/>
              </c:ext>
            </c:extLst>
          </c:dPt>
          <c:dPt>
            <c:idx val="3"/>
            <c:bubble3D val="0"/>
            <c:spPr>
              <a:solidFill>
                <a:schemeClr val="accent4"/>
              </a:solidFill>
              <a:ln w="19050">
                <a:solidFill>
                  <a:schemeClr val="lt1"/>
                </a:solidFill>
              </a:ln>
              <a:effectLst>
                <a:glow>
                  <a:schemeClr val="accent1">
                    <a:alpha val="98000"/>
                  </a:schemeClr>
                </a:glow>
              </a:effectLst>
            </c:spPr>
            <c:extLst>
              <c:ext xmlns:c16="http://schemas.microsoft.com/office/drawing/2014/chart" uri="{C3380CC4-5D6E-409C-BE32-E72D297353CC}">
                <c16:uniqueId val="{00000007-7107-49F4-8DDA-A2055DA10ED4}"/>
              </c:ext>
            </c:extLst>
          </c:dPt>
          <c:dPt>
            <c:idx val="4"/>
            <c:bubble3D val="0"/>
            <c:spPr>
              <a:solidFill>
                <a:schemeClr val="accent5"/>
              </a:solidFill>
              <a:ln w="19050">
                <a:solidFill>
                  <a:schemeClr val="lt1"/>
                </a:solidFill>
              </a:ln>
              <a:effectLst>
                <a:glow>
                  <a:schemeClr val="accent1">
                    <a:alpha val="98000"/>
                  </a:schemeClr>
                </a:glow>
              </a:effectLst>
            </c:spPr>
            <c:extLst>
              <c:ext xmlns:c16="http://schemas.microsoft.com/office/drawing/2014/chart" uri="{C3380CC4-5D6E-409C-BE32-E72D297353CC}">
                <c16:uniqueId val="{00000009-7107-49F4-8DDA-A2055DA10ED4}"/>
              </c:ext>
            </c:extLst>
          </c:dPt>
          <c:dPt>
            <c:idx val="5"/>
            <c:bubble3D val="0"/>
            <c:spPr>
              <a:solidFill>
                <a:schemeClr val="accent6"/>
              </a:solidFill>
              <a:ln w="19050">
                <a:solidFill>
                  <a:schemeClr val="lt1"/>
                </a:solidFill>
              </a:ln>
              <a:effectLst>
                <a:glow>
                  <a:schemeClr val="accent1">
                    <a:alpha val="98000"/>
                  </a:schemeClr>
                </a:glow>
              </a:effectLst>
            </c:spPr>
            <c:extLst>
              <c:ext xmlns:c16="http://schemas.microsoft.com/office/drawing/2014/chart" uri="{C3380CC4-5D6E-409C-BE32-E72D297353CC}">
                <c16:uniqueId val="{0000000B-7107-49F4-8DDA-A2055DA10ED4}"/>
              </c:ext>
            </c:extLst>
          </c:dPt>
          <c:dPt>
            <c:idx val="6"/>
            <c:bubble3D val="0"/>
            <c:spPr>
              <a:solidFill>
                <a:schemeClr val="accent1">
                  <a:lumMod val="60000"/>
                </a:schemeClr>
              </a:solidFill>
              <a:ln w="19050">
                <a:solidFill>
                  <a:schemeClr val="lt1"/>
                </a:solidFill>
              </a:ln>
              <a:effectLst>
                <a:glow>
                  <a:schemeClr val="accent1">
                    <a:alpha val="98000"/>
                  </a:schemeClr>
                </a:glow>
              </a:effectLst>
            </c:spPr>
            <c:extLst>
              <c:ext xmlns:c16="http://schemas.microsoft.com/office/drawing/2014/chart" uri="{C3380CC4-5D6E-409C-BE32-E72D297353CC}">
                <c16:uniqueId val="{0000000D-7107-49F4-8DDA-A2055DA10ED4}"/>
              </c:ext>
            </c:extLst>
          </c:dPt>
          <c:dLbls>
            <c:dLbl>
              <c:idx val="0"/>
              <c:layout>
                <c:manualLayout>
                  <c:x val="0.10307809684906487"/>
                  <c:y val="-0.12924457077693605"/>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107-49F4-8DDA-A2055DA10ED4}"/>
                </c:ext>
              </c:extLst>
            </c:dLbl>
            <c:dLbl>
              <c:idx val="1"/>
              <c:layout>
                <c:manualLayout>
                  <c:x val="0.13464053836433146"/>
                  <c:y val="6.658513529544128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107-49F4-8DDA-A2055DA10ED4}"/>
                </c:ext>
              </c:extLst>
            </c:dLbl>
            <c:dLbl>
              <c:idx val="2"/>
              <c:layout>
                <c:manualLayout>
                  <c:x val="0.13269567506500049"/>
                  <c:y val="8.5042114198179308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7107-49F4-8DDA-A2055DA10ED4}"/>
                </c:ext>
              </c:extLst>
            </c:dLbl>
            <c:dLbl>
              <c:idx val="3"/>
              <c:layout>
                <c:manualLayout>
                  <c:x val="-2.2539601749282313E-2"/>
                  <c:y val="0.14185181894928794"/>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7107-49F4-8DDA-A2055DA10ED4}"/>
                </c:ext>
              </c:extLst>
            </c:dLbl>
            <c:dLbl>
              <c:idx val="4"/>
              <c:layout>
                <c:manualLayout>
                  <c:x val="-0.15570569834216744"/>
                  <c:y val="8.85939063818675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7107-49F4-8DDA-A2055DA10ED4}"/>
                </c:ext>
              </c:extLst>
            </c:dLbl>
            <c:dLbl>
              <c:idx val="5"/>
              <c:layout>
                <c:manualLayout>
                  <c:x val="-0.11127126908480021"/>
                  <c:y val="-8.453125756377241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7107-49F4-8DDA-A2055DA10ED4}"/>
                </c:ext>
              </c:extLst>
            </c:dLbl>
            <c:dLbl>
              <c:idx val="6"/>
              <c:layout>
                <c:manualLayout>
                  <c:x val="-5.1658716866746793E-2"/>
                  <c:y val="-9.6882249584940072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7107-49F4-8DDA-A2055DA10ED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Sheet1!$S$9:$Y$9</c:f>
              <c:strCache>
                <c:ptCount val="7"/>
                <c:pt idx="0">
                  <c:v>Municipal Pumps</c:v>
                </c:pt>
                <c:pt idx="1">
                  <c:v>Gas Vehicles</c:v>
                </c:pt>
                <c:pt idx="2">
                  <c:v>Diesel Vehicles</c:v>
                </c:pt>
                <c:pt idx="3">
                  <c:v>Natural Gas</c:v>
                </c:pt>
                <c:pt idx="4">
                  <c:v>Street Lights</c:v>
                </c:pt>
                <c:pt idx="5">
                  <c:v>Buildings</c:v>
                </c:pt>
                <c:pt idx="6">
                  <c:v>Equipment</c:v>
                </c:pt>
              </c:strCache>
            </c:strRef>
          </c:cat>
          <c:val>
            <c:numRef>
              <c:f>Sheet1!$S$10:$Y$10</c:f>
              <c:numCache>
                <c:formatCode>General</c:formatCode>
                <c:ptCount val="7"/>
                <c:pt idx="0">
                  <c:v>170.38298692360635</c:v>
                </c:pt>
                <c:pt idx="1">
                  <c:v>180.23589999999999</c:v>
                </c:pt>
                <c:pt idx="2">
                  <c:v>12.030139999999999</c:v>
                </c:pt>
                <c:pt idx="3">
                  <c:v>0.71962000000000004</c:v>
                </c:pt>
                <c:pt idx="4">
                  <c:v>51.979389621472812</c:v>
                </c:pt>
                <c:pt idx="5">
                  <c:v>331.47762345492089</c:v>
                </c:pt>
                <c:pt idx="6">
                  <c:v>18.37</c:v>
                </c:pt>
              </c:numCache>
            </c:numRef>
          </c:val>
          <c:extLst>
            <c:ext xmlns:c16="http://schemas.microsoft.com/office/drawing/2014/chart" uri="{C3380CC4-5D6E-409C-BE32-E72D297353CC}">
              <c16:uniqueId val="{0000000E-7107-49F4-8DDA-A2055DA10ED4}"/>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20D2A-AB4F-E243-8EE0-26AE5EEF8790}" type="datetimeFigureOut">
              <a:rPr lang="en-US" smtClean="0"/>
              <a:t>5/13/2021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252D2-5D32-004E-AAA7-72D70D0D6D33}" type="slidenum">
              <a:rPr lang="en-US" smtClean="0"/>
              <a:t>‹#›</a:t>
            </a:fld>
            <a:endParaRPr lang="en-US"/>
          </a:p>
        </p:txBody>
      </p:sp>
    </p:spTree>
    <p:extLst>
      <p:ext uri="{BB962C8B-B14F-4D97-AF65-F5344CB8AC3E}">
        <p14:creationId xmlns:p14="http://schemas.microsoft.com/office/powerpoint/2010/main" val="92709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0B5892E-FD69-244F-B325-E32A19493D1E}" type="slidenum">
              <a:rPr lang="en-US" smtClean="0"/>
              <a:t>1</a:t>
            </a:fld>
            <a:endParaRPr lang="en-US"/>
          </a:p>
        </p:txBody>
      </p:sp>
    </p:spTree>
    <p:extLst>
      <p:ext uri="{BB962C8B-B14F-4D97-AF65-F5344CB8AC3E}">
        <p14:creationId xmlns:p14="http://schemas.microsoft.com/office/powerpoint/2010/main" val="1943169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Brandon</a:t>
            </a:r>
          </a:p>
        </p:txBody>
      </p:sp>
      <p:sp>
        <p:nvSpPr>
          <p:cNvPr id="4" name="Slide Number Placeholder 3"/>
          <p:cNvSpPr>
            <a:spLocks noGrp="1"/>
          </p:cNvSpPr>
          <p:nvPr>
            <p:ph type="sldNum" sz="quarter" idx="5"/>
          </p:nvPr>
        </p:nvSpPr>
        <p:spPr/>
        <p:txBody>
          <a:bodyPr/>
          <a:lstStyle/>
          <a:p>
            <a:fld id="{FF8252D2-5D32-004E-AAA7-72D70D0D6D33}" type="slidenum">
              <a:rPr lang="en-US" smtClean="0"/>
              <a:t>2</a:t>
            </a:fld>
            <a:endParaRPr lang="en-US"/>
          </a:p>
        </p:txBody>
      </p:sp>
    </p:spTree>
    <p:extLst>
      <p:ext uri="{BB962C8B-B14F-4D97-AF65-F5344CB8AC3E}">
        <p14:creationId xmlns:p14="http://schemas.microsoft.com/office/powerpoint/2010/main" val="98010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sz="2300">
                <a:ea typeface="+mn-lt"/>
                <a:cs typeface="+mn-lt"/>
              </a:rPr>
              <a:t>jess</a:t>
            </a:r>
            <a:endParaRPr lang="en-US"/>
          </a:p>
        </p:txBody>
      </p:sp>
      <p:sp>
        <p:nvSpPr>
          <p:cNvPr id="4" name="Slide Number Placeholder 3"/>
          <p:cNvSpPr>
            <a:spLocks noGrp="1"/>
          </p:cNvSpPr>
          <p:nvPr>
            <p:ph type="sldNum" sz="quarter" idx="5"/>
          </p:nvPr>
        </p:nvSpPr>
        <p:spPr/>
        <p:txBody>
          <a:bodyPr/>
          <a:lstStyle/>
          <a:p>
            <a:fld id="{20B5892E-FD69-244F-B325-E32A19493D1E}" type="slidenum">
              <a:rPr lang="en-US" smtClean="0"/>
              <a:t>3</a:t>
            </a:fld>
            <a:endParaRPr lang="en-US"/>
          </a:p>
        </p:txBody>
      </p:sp>
    </p:spTree>
    <p:extLst>
      <p:ext uri="{BB962C8B-B14F-4D97-AF65-F5344CB8AC3E}">
        <p14:creationId xmlns:p14="http://schemas.microsoft.com/office/powerpoint/2010/main" val="222523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a:t>
            </a:r>
          </a:p>
        </p:txBody>
      </p:sp>
      <p:sp>
        <p:nvSpPr>
          <p:cNvPr id="4" name="Slide Number Placeholder 3"/>
          <p:cNvSpPr>
            <a:spLocks noGrp="1"/>
          </p:cNvSpPr>
          <p:nvPr>
            <p:ph type="sldNum" sz="quarter" idx="5"/>
          </p:nvPr>
        </p:nvSpPr>
        <p:spPr/>
        <p:txBody>
          <a:bodyPr/>
          <a:lstStyle/>
          <a:p>
            <a:fld id="{FF8252D2-5D32-004E-AAA7-72D70D0D6D33}" type="slidenum">
              <a:rPr lang="en-US" smtClean="0"/>
              <a:t>4</a:t>
            </a:fld>
            <a:endParaRPr lang="en-US"/>
          </a:p>
        </p:txBody>
      </p:sp>
    </p:spTree>
    <p:extLst>
      <p:ext uri="{BB962C8B-B14F-4D97-AF65-F5344CB8AC3E}">
        <p14:creationId xmlns:p14="http://schemas.microsoft.com/office/powerpoint/2010/main" val="368450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8252D2-5D32-004E-AAA7-72D70D0D6D33}" type="slidenum">
              <a:rPr lang="en-US" smtClean="0"/>
              <a:t>10</a:t>
            </a:fld>
            <a:endParaRPr lang="en-US"/>
          </a:p>
        </p:txBody>
      </p:sp>
    </p:spTree>
    <p:extLst>
      <p:ext uri="{BB962C8B-B14F-4D97-AF65-F5344CB8AC3E}">
        <p14:creationId xmlns:p14="http://schemas.microsoft.com/office/powerpoint/2010/main" val="987435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8252D2-5D32-004E-AAA7-72D70D0D6D33}" type="slidenum">
              <a:rPr lang="en-US" smtClean="0"/>
              <a:t>11</a:t>
            </a:fld>
            <a:endParaRPr lang="en-US"/>
          </a:p>
        </p:txBody>
      </p:sp>
    </p:spTree>
    <p:extLst>
      <p:ext uri="{BB962C8B-B14F-4D97-AF65-F5344CB8AC3E}">
        <p14:creationId xmlns:p14="http://schemas.microsoft.com/office/powerpoint/2010/main" val="4178723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8252D2-5D32-004E-AAA7-72D70D0D6D33}" type="slidenum">
              <a:rPr lang="en-US" smtClean="0"/>
              <a:t>14</a:t>
            </a:fld>
            <a:endParaRPr lang="en-US"/>
          </a:p>
        </p:txBody>
      </p:sp>
    </p:spTree>
    <p:extLst>
      <p:ext uri="{BB962C8B-B14F-4D97-AF65-F5344CB8AC3E}">
        <p14:creationId xmlns:p14="http://schemas.microsoft.com/office/powerpoint/2010/main" val="295985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Overall the recommendations are to stop purchasing any new solely powered gas vehicles  unless deemed completely necessary, and instead replace any vehicles going out of commission with HEV or EV vehicles. From talking with the police department it seems like they are more comfortable with trying out HEVS for now, but it is recommended to also try out EVs in the coming years for lower use vehicles.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FF8252D2-5D32-004E-AAA7-72D70D0D6D33}" type="slidenum">
              <a:rPr lang="en-US" smtClean="0"/>
              <a:t>18</a:t>
            </a:fld>
            <a:endParaRPr lang="en-US"/>
          </a:p>
        </p:txBody>
      </p:sp>
    </p:spTree>
    <p:extLst>
      <p:ext uri="{BB962C8B-B14F-4D97-AF65-F5344CB8AC3E}">
        <p14:creationId xmlns:p14="http://schemas.microsoft.com/office/powerpoint/2010/main" val="49305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5C57-AF58-0941-9E72-44A3B59E19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13D877-E23E-174A-B624-3B851820E7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BEDCD-7FF8-434B-A513-C1A9682B8945}"/>
              </a:ext>
            </a:extLst>
          </p:cNvPr>
          <p:cNvSpPr>
            <a:spLocks noGrp="1"/>
          </p:cNvSpPr>
          <p:nvPr>
            <p:ph type="dt" sz="half" idx="10"/>
          </p:nvPr>
        </p:nvSpPr>
        <p:spPr/>
        <p:txBody>
          <a:bodyPr/>
          <a:lstStyle/>
          <a:p>
            <a:fld id="{846CE7D5-CF57-46EF-B807-FDD0502418D4}" type="datetimeFigureOut">
              <a:rPr lang="en-US" smtClean="0"/>
              <a:t>5/13/2021</a:t>
            </a:fld>
            <a:endParaRPr lang="en-US"/>
          </a:p>
        </p:txBody>
      </p:sp>
      <p:sp>
        <p:nvSpPr>
          <p:cNvPr id="5" name="Footer Placeholder 4">
            <a:extLst>
              <a:ext uri="{FF2B5EF4-FFF2-40B4-BE49-F238E27FC236}">
                <a16:creationId xmlns:a16="http://schemas.microsoft.com/office/drawing/2014/main" id="{01375D42-D917-2847-86EB-C3321DC7C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63155-3BE7-0146-8A75-9AF6F3769542}"/>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8525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7409-5F02-484B-8E80-26EACC5E52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0BDEB5-4D35-FE4C-AF6B-5AB16CC751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CCAF5-6F95-6D47-B592-4BE756861DF5}"/>
              </a:ext>
            </a:extLst>
          </p:cNvPr>
          <p:cNvSpPr>
            <a:spLocks noGrp="1"/>
          </p:cNvSpPr>
          <p:nvPr>
            <p:ph type="dt" sz="half" idx="10"/>
          </p:nvPr>
        </p:nvSpPr>
        <p:spPr/>
        <p:txBody>
          <a:bodyPr/>
          <a:lstStyle/>
          <a:p>
            <a:fld id="{846CE7D5-CF57-46EF-B807-FDD0502418D4}" type="datetimeFigureOut">
              <a:rPr lang="en-US" smtClean="0"/>
              <a:t>5/13/2021</a:t>
            </a:fld>
            <a:endParaRPr lang="en-US"/>
          </a:p>
        </p:txBody>
      </p:sp>
      <p:sp>
        <p:nvSpPr>
          <p:cNvPr id="5" name="Footer Placeholder 4">
            <a:extLst>
              <a:ext uri="{FF2B5EF4-FFF2-40B4-BE49-F238E27FC236}">
                <a16:creationId xmlns:a16="http://schemas.microsoft.com/office/drawing/2014/main" id="{062393C3-3823-FC4D-95BE-950F33EDC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3245D-7170-E84B-8E02-CE0ED65A9FE5}"/>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5538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C37D3C-8A1B-3247-AAA5-4C7DB0FBA1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C188F5-64C5-AC48-97FF-BAEA871CAF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EC49F-C37D-DB49-A556-0FD2F2DE7364}"/>
              </a:ext>
            </a:extLst>
          </p:cNvPr>
          <p:cNvSpPr>
            <a:spLocks noGrp="1"/>
          </p:cNvSpPr>
          <p:nvPr>
            <p:ph type="dt" sz="half" idx="10"/>
          </p:nvPr>
        </p:nvSpPr>
        <p:spPr/>
        <p:txBody>
          <a:bodyPr/>
          <a:lstStyle/>
          <a:p>
            <a:fld id="{846CE7D5-CF57-46EF-B807-FDD0502418D4}" type="datetimeFigureOut">
              <a:rPr lang="en-US" smtClean="0"/>
              <a:t>5/13/2021</a:t>
            </a:fld>
            <a:endParaRPr lang="en-US"/>
          </a:p>
        </p:txBody>
      </p:sp>
      <p:sp>
        <p:nvSpPr>
          <p:cNvPr id="5" name="Footer Placeholder 4">
            <a:extLst>
              <a:ext uri="{FF2B5EF4-FFF2-40B4-BE49-F238E27FC236}">
                <a16:creationId xmlns:a16="http://schemas.microsoft.com/office/drawing/2014/main" id="{8C5B5644-40EB-7F41-8C26-F0D7A3D88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196C7-5F28-8348-A41F-9C65D745B76F}"/>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719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0" t="20000" r="5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3647" y="1465428"/>
            <a:ext cx="5948208" cy="2487736"/>
          </a:xfrm>
        </p:spPr>
        <p:txBody>
          <a:bodyPr anchor="b">
            <a:normAutofit/>
          </a:bodyPr>
          <a:lstStyle>
            <a:lvl1pPr algn="l">
              <a:defRPr sz="5000" b="1" i="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923646" y="4179112"/>
            <a:ext cx="5988082" cy="1249596"/>
          </a:xfrm>
        </p:spPr>
        <p:txBody>
          <a:bodyPr/>
          <a:lstStyle>
            <a:lvl1pPr marL="0" indent="0" algn="l">
              <a:buNone/>
              <a:defRPr sz="1747" b="0" i="1" baseline="0">
                <a:solidFill>
                  <a:schemeClr val="bg1">
                    <a:lumMod val="65000"/>
                  </a:schemeClr>
                </a:solidFill>
              </a:defRPr>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a:t>Click to edit Master subtitle style</a:t>
            </a:r>
          </a:p>
        </p:txBody>
      </p:sp>
      <p:sp>
        <p:nvSpPr>
          <p:cNvPr id="4" name="Date Placeholder 3"/>
          <p:cNvSpPr>
            <a:spLocks noGrp="1"/>
          </p:cNvSpPr>
          <p:nvPr>
            <p:ph type="dt" sz="half" idx="10"/>
          </p:nvPr>
        </p:nvSpPr>
        <p:spPr/>
        <p:txBody>
          <a:bodyPr/>
          <a:lstStyle/>
          <a:p>
            <a:fld id="{37A93F56-D4D6-4251-8926-5B2326AE481A}" type="datetime1">
              <a:rPr lang="en-US" smtClean="0">
                <a:solidFill>
                  <a:prstClr val="white"/>
                </a:solidFill>
              </a:rPr>
              <a:pPr/>
              <a:t>5/13/2021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white"/>
                </a:solidFill>
              </a:rPr>
              <a:pPr/>
              <a:t>‹#›</a:t>
            </a:fld>
            <a:endParaRPr lang="en-US">
              <a:solidFill>
                <a:prstClr val="white"/>
              </a:solidFill>
            </a:endParaRPr>
          </a:p>
        </p:txBody>
      </p:sp>
      <p:cxnSp>
        <p:nvCxnSpPr>
          <p:cNvPr id="8" name="Straight Connector 7">
            <a:extLst>
              <a:ext uri="{FF2B5EF4-FFF2-40B4-BE49-F238E27FC236}">
                <a16:creationId xmlns:a16="http://schemas.microsoft.com/office/drawing/2014/main" id="{79A77CB8-25F6-4FE8-87B5-9EA5171510E1}"/>
              </a:ext>
            </a:extLst>
          </p:cNvPr>
          <p:cNvCxnSpPr>
            <a:cxnSpLocks/>
          </p:cNvCxnSpPr>
          <p:nvPr/>
        </p:nvCxnSpPr>
        <p:spPr>
          <a:xfrm>
            <a:off x="923646" y="4009565"/>
            <a:ext cx="5948208" cy="0"/>
          </a:xfrm>
          <a:prstGeom prst="line">
            <a:avLst/>
          </a:prstGeom>
          <a:ln w="762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44CB498-2B5D-45B9-ADD6-0B62A03A393D}"/>
              </a:ext>
            </a:extLst>
          </p:cNvPr>
          <p:cNvSpPr/>
          <p:nvPr/>
        </p:nvSpPr>
        <p:spPr>
          <a:xfrm>
            <a:off x="0" y="83760"/>
            <a:ext cx="12192000" cy="45402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a16="http://schemas.microsoft.com/office/drawing/2014/main" id="{A477EB16-78E3-4219-ABBE-8B7EFC557530}"/>
              </a:ext>
            </a:extLst>
          </p:cNvPr>
          <p:cNvSpPr/>
          <p:nvPr/>
        </p:nvSpPr>
        <p:spPr>
          <a:xfrm>
            <a:off x="0" y="-7093"/>
            <a:ext cx="12192000" cy="83760"/>
          </a:xfrm>
          <a:prstGeom prst="rect">
            <a:avLst/>
          </a:prstGeom>
          <a:solidFill>
            <a:srgbClr val="B3DDF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45332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6845"/>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838200" y="1521229"/>
            <a:ext cx="10515600" cy="45886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D336E4-3788-4909-AE1F-0ED8D4301184}" type="datetime1">
              <a:rPr lang="en-US" smtClean="0">
                <a:solidFill>
                  <a:prstClr val="white"/>
                </a:solidFill>
              </a:rPr>
              <a:pPr/>
              <a:t>5/13/2021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white"/>
                </a:solidFill>
              </a:rPr>
              <a:pPr/>
              <a:t>‹#›</a:t>
            </a:fld>
            <a:endParaRPr lang="en-US">
              <a:solidFill>
                <a:prstClr val="white"/>
              </a:solidFill>
            </a:endParaRPr>
          </a:p>
        </p:txBody>
      </p:sp>
      <p:cxnSp>
        <p:nvCxnSpPr>
          <p:cNvPr id="8" name="Straight Connector 7">
            <a:extLst>
              <a:ext uri="{FF2B5EF4-FFF2-40B4-BE49-F238E27FC236}">
                <a16:creationId xmlns:a16="http://schemas.microsoft.com/office/drawing/2014/main" id="{C5E444F7-E043-46CF-AE0B-B1F01F885DA6}"/>
              </a:ext>
            </a:extLst>
          </p:cNvPr>
          <p:cNvCxnSpPr>
            <a:cxnSpLocks/>
          </p:cNvCxnSpPr>
          <p:nvPr/>
        </p:nvCxnSpPr>
        <p:spPr>
          <a:xfrm>
            <a:off x="838200" y="1221971"/>
            <a:ext cx="10515600" cy="0"/>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72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676487"/>
            <a:ext cx="10515600" cy="2852737"/>
          </a:xfrm>
        </p:spPr>
        <p:txBody>
          <a:bodyPr anchor="b"/>
          <a:lstStyle>
            <a:lvl1pPr>
              <a:defRPr sz="4368"/>
            </a:lvl1pPr>
          </a:lstStyle>
          <a:p>
            <a:r>
              <a:rPr lang="en-US"/>
              <a:t>Click to edit Master title style</a:t>
            </a:r>
          </a:p>
        </p:txBody>
      </p:sp>
      <p:sp>
        <p:nvSpPr>
          <p:cNvPr id="3" name="Text Placeholder 2"/>
          <p:cNvSpPr>
            <a:spLocks noGrp="1"/>
          </p:cNvSpPr>
          <p:nvPr>
            <p:ph type="body" idx="1"/>
          </p:nvPr>
        </p:nvSpPr>
        <p:spPr>
          <a:xfrm>
            <a:off x="831850" y="4631029"/>
            <a:ext cx="10515600" cy="1500187"/>
          </a:xfrm>
        </p:spPr>
        <p:txBody>
          <a:bodyPr/>
          <a:lstStyle>
            <a:lvl1pPr marL="0" indent="0">
              <a:buNone/>
              <a:defRPr sz="1747">
                <a:solidFill>
                  <a:schemeClr val="tx1">
                    <a:tint val="75000"/>
                  </a:schemeClr>
                </a:solidFill>
              </a:defRPr>
            </a:lvl1pPr>
            <a:lvl2pPr marL="332832" indent="0">
              <a:buNone/>
              <a:defRPr sz="1456">
                <a:solidFill>
                  <a:schemeClr val="tx1">
                    <a:tint val="75000"/>
                  </a:schemeClr>
                </a:solidFill>
              </a:defRPr>
            </a:lvl2pPr>
            <a:lvl3pPr marL="665665" indent="0">
              <a:buNone/>
              <a:defRPr sz="1310">
                <a:solidFill>
                  <a:schemeClr val="tx1">
                    <a:tint val="75000"/>
                  </a:schemeClr>
                </a:solidFill>
              </a:defRPr>
            </a:lvl3pPr>
            <a:lvl4pPr marL="998497" indent="0">
              <a:buNone/>
              <a:defRPr sz="1165">
                <a:solidFill>
                  <a:schemeClr val="tx1">
                    <a:tint val="75000"/>
                  </a:schemeClr>
                </a:solidFill>
              </a:defRPr>
            </a:lvl4pPr>
            <a:lvl5pPr marL="1331330" indent="0">
              <a:buNone/>
              <a:defRPr sz="1165">
                <a:solidFill>
                  <a:schemeClr val="tx1">
                    <a:tint val="75000"/>
                  </a:schemeClr>
                </a:solidFill>
              </a:defRPr>
            </a:lvl5pPr>
            <a:lvl6pPr marL="1664162" indent="0">
              <a:buNone/>
              <a:defRPr sz="1165">
                <a:solidFill>
                  <a:schemeClr val="tx1">
                    <a:tint val="75000"/>
                  </a:schemeClr>
                </a:solidFill>
              </a:defRPr>
            </a:lvl6pPr>
            <a:lvl7pPr marL="1996995" indent="0">
              <a:buNone/>
              <a:defRPr sz="1165">
                <a:solidFill>
                  <a:schemeClr val="tx1">
                    <a:tint val="75000"/>
                  </a:schemeClr>
                </a:solidFill>
              </a:defRPr>
            </a:lvl7pPr>
            <a:lvl8pPr marL="2329827" indent="0">
              <a:buNone/>
              <a:defRPr sz="1165">
                <a:solidFill>
                  <a:schemeClr val="tx1">
                    <a:tint val="75000"/>
                  </a:schemeClr>
                </a:solidFill>
              </a:defRPr>
            </a:lvl8pPr>
            <a:lvl9pPr marL="2662660" indent="0">
              <a:buNone/>
              <a:defRPr sz="11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E1965-B7E2-43ED-91B2-1B48A09BCB5E}" type="datetime1">
              <a:rPr lang="en-US" smtClean="0">
                <a:solidFill>
                  <a:prstClr val="white"/>
                </a:solidFill>
              </a:rPr>
              <a:pPr/>
              <a:t>5/13/2021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white"/>
                </a:solidFill>
              </a:rPr>
              <a:pPr/>
              <a:t>‹#›</a:t>
            </a:fld>
            <a:endParaRPr lang="en-US">
              <a:solidFill>
                <a:prstClr val="white"/>
              </a:solidFill>
            </a:endParaRPr>
          </a:p>
        </p:txBody>
      </p:sp>
      <p:cxnSp>
        <p:nvCxnSpPr>
          <p:cNvPr id="7" name="Straight Connector 6">
            <a:extLst>
              <a:ext uri="{FF2B5EF4-FFF2-40B4-BE49-F238E27FC236}">
                <a16:creationId xmlns:a16="http://schemas.microsoft.com/office/drawing/2014/main" id="{7746A663-7E28-4DDE-8591-9F7884A95CD2}"/>
              </a:ext>
            </a:extLst>
          </p:cNvPr>
          <p:cNvCxnSpPr>
            <a:cxnSpLocks/>
          </p:cNvCxnSpPr>
          <p:nvPr/>
        </p:nvCxnSpPr>
        <p:spPr>
          <a:xfrm>
            <a:off x="831850" y="4556156"/>
            <a:ext cx="10521950" cy="0"/>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305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29543"/>
            <a:ext cx="5181600" cy="46474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29543"/>
            <a:ext cx="5181600" cy="46474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A478FB-FF32-4FAC-8142-1BFD607DFC5C}" type="datetime1">
              <a:rPr lang="en-US" smtClean="0">
                <a:solidFill>
                  <a:prstClr val="white"/>
                </a:solidFill>
              </a:rPr>
              <a:pPr/>
              <a:t>5/13/2021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white"/>
                </a:solidFill>
              </a:rPr>
              <a:pPr/>
              <a:t>‹#›</a:t>
            </a:fld>
            <a:endParaRPr lang="en-US">
              <a:solidFill>
                <a:prstClr val="white"/>
              </a:solidFill>
            </a:endParaRPr>
          </a:p>
        </p:txBody>
      </p:sp>
      <p:sp>
        <p:nvSpPr>
          <p:cNvPr id="9" name="Title 1">
            <a:extLst>
              <a:ext uri="{FF2B5EF4-FFF2-40B4-BE49-F238E27FC236}">
                <a16:creationId xmlns:a16="http://schemas.microsoft.com/office/drawing/2014/main" id="{1EC8AD58-C8AA-42B4-B651-AD568013A4B5}"/>
              </a:ext>
            </a:extLst>
          </p:cNvPr>
          <p:cNvSpPr>
            <a:spLocks noGrp="1"/>
          </p:cNvSpPr>
          <p:nvPr>
            <p:ph type="title"/>
          </p:nvPr>
        </p:nvSpPr>
        <p:spPr>
          <a:xfrm>
            <a:off x="838200" y="365126"/>
            <a:ext cx="10515600" cy="856845"/>
          </a:xfrm>
        </p:spPr>
        <p:txBody>
          <a:bodyPr/>
          <a:lstStyle>
            <a:lvl1pPr>
              <a:defRPr cap="none" baseline="0"/>
            </a:lvl1pPr>
          </a:lstStyle>
          <a:p>
            <a:r>
              <a:rPr lang="en-US"/>
              <a:t>Click to edit Master title style</a:t>
            </a:r>
          </a:p>
        </p:txBody>
      </p:sp>
      <p:cxnSp>
        <p:nvCxnSpPr>
          <p:cNvPr id="10" name="Straight Connector 9">
            <a:extLst>
              <a:ext uri="{FF2B5EF4-FFF2-40B4-BE49-F238E27FC236}">
                <a16:creationId xmlns:a16="http://schemas.microsoft.com/office/drawing/2014/main" id="{58F21E75-C23E-4AF0-83DC-2742455303E7}"/>
              </a:ext>
            </a:extLst>
          </p:cNvPr>
          <p:cNvCxnSpPr>
            <a:cxnSpLocks/>
          </p:cNvCxnSpPr>
          <p:nvPr/>
        </p:nvCxnSpPr>
        <p:spPr>
          <a:xfrm>
            <a:off x="838200" y="1221971"/>
            <a:ext cx="10515600" cy="0"/>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002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1" y="1456719"/>
            <a:ext cx="5157787" cy="824654"/>
          </a:xfrm>
        </p:spPr>
        <p:txBody>
          <a:bodyPr anchor="b"/>
          <a:lstStyle>
            <a:lvl1pPr marL="0" indent="0">
              <a:buNone/>
              <a:defRPr sz="1747" b="1" cap="all" baseline="0">
                <a:solidFill>
                  <a:schemeClr val="tx2"/>
                </a:solidFill>
              </a:defRPr>
            </a:lvl1pPr>
            <a:lvl2pPr marL="332832" indent="0">
              <a:buNone/>
              <a:defRPr sz="1456" b="1"/>
            </a:lvl2pPr>
            <a:lvl3pPr marL="665665" indent="0">
              <a:buNone/>
              <a:defRPr sz="1310" b="1"/>
            </a:lvl3pPr>
            <a:lvl4pPr marL="998497"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a:t>Click to edit Master text styles</a:t>
            </a:r>
          </a:p>
        </p:txBody>
      </p:sp>
      <p:sp>
        <p:nvSpPr>
          <p:cNvPr id="4" name="Content Placeholder 3"/>
          <p:cNvSpPr>
            <a:spLocks noGrp="1"/>
          </p:cNvSpPr>
          <p:nvPr>
            <p:ph sz="half" idx="2"/>
          </p:nvPr>
        </p:nvSpPr>
        <p:spPr>
          <a:xfrm>
            <a:off x="838201" y="2280630"/>
            <a:ext cx="5157787" cy="38541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2" y="1456719"/>
            <a:ext cx="5183188" cy="824654"/>
          </a:xfrm>
        </p:spPr>
        <p:txBody>
          <a:bodyPr anchor="b"/>
          <a:lstStyle>
            <a:lvl1pPr marL="0" indent="0">
              <a:buNone/>
              <a:defRPr sz="1747" b="1" cap="all" baseline="0">
                <a:solidFill>
                  <a:schemeClr val="tx2"/>
                </a:solidFill>
              </a:defRPr>
            </a:lvl1pPr>
            <a:lvl2pPr marL="332832" indent="0">
              <a:buNone/>
              <a:defRPr sz="1456" b="1"/>
            </a:lvl2pPr>
            <a:lvl3pPr marL="665665" indent="0">
              <a:buNone/>
              <a:defRPr sz="1310" b="1"/>
            </a:lvl3pPr>
            <a:lvl4pPr marL="998497"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a:t>Click to edit Master text styles</a:t>
            </a:r>
          </a:p>
        </p:txBody>
      </p:sp>
      <p:sp>
        <p:nvSpPr>
          <p:cNvPr id="6" name="Content Placeholder 5"/>
          <p:cNvSpPr>
            <a:spLocks noGrp="1"/>
          </p:cNvSpPr>
          <p:nvPr>
            <p:ph sz="quarter" idx="4"/>
          </p:nvPr>
        </p:nvSpPr>
        <p:spPr>
          <a:xfrm>
            <a:off x="6170612" y="2280630"/>
            <a:ext cx="5183188" cy="38541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208EE3-62AD-48EC-8619-8AFAFF9BF7E0}" type="datetime1">
              <a:rPr lang="en-US" smtClean="0">
                <a:solidFill>
                  <a:prstClr val="white"/>
                </a:solidFill>
              </a:rPr>
              <a:pPr/>
              <a:t>5/13/2021</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330EA680-D336-4FF7-8B7A-9848BB0A1C32}" type="slidenum">
              <a:rPr lang="en-US" smtClean="0">
                <a:solidFill>
                  <a:prstClr val="white"/>
                </a:solidFill>
              </a:rPr>
              <a:pPr/>
              <a:t>‹#›</a:t>
            </a:fld>
            <a:endParaRPr lang="en-US">
              <a:solidFill>
                <a:prstClr val="white"/>
              </a:solidFill>
            </a:endParaRPr>
          </a:p>
        </p:txBody>
      </p:sp>
      <p:sp>
        <p:nvSpPr>
          <p:cNvPr id="11" name="Title 1">
            <a:extLst>
              <a:ext uri="{FF2B5EF4-FFF2-40B4-BE49-F238E27FC236}">
                <a16:creationId xmlns:a16="http://schemas.microsoft.com/office/drawing/2014/main" id="{CF207D7E-63E4-4B68-9C6E-8CB0C4CDFE04}"/>
              </a:ext>
            </a:extLst>
          </p:cNvPr>
          <p:cNvSpPr>
            <a:spLocks noGrp="1"/>
          </p:cNvSpPr>
          <p:nvPr>
            <p:ph type="title"/>
          </p:nvPr>
        </p:nvSpPr>
        <p:spPr>
          <a:xfrm>
            <a:off x="838200" y="365126"/>
            <a:ext cx="10515600" cy="856845"/>
          </a:xfrm>
        </p:spPr>
        <p:txBody>
          <a:bodyPr/>
          <a:lstStyle>
            <a:lvl1pPr>
              <a:defRPr cap="none" baseline="0"/>
            </a:lvl1pPr>
          </a:lstStyle>
          <a:p>
            <a:r>
              <a:rPr lang="en-US"/>
              <a:t>Click to edit Master title style</a:t>
            </a:r>
          </a:p>
        </p:txBody>
      </p:sp>
      <p:cxnSp>
        <p:nvCxnSpPr>
          <p:cNvPr id="12" name="Straight Connector 11">
            <a:extLst>
              <a:ext uri="{FF2B5EF4-FFF2-40B4-BE49-F238E27FC236}">
                <a16:creationId xmlns:a16="http://schemas.microsoft.com/office/drawing/2014/main" id="{19C138AA-E84F-4779-BCEF-4BAC10632A32}"/>
              </a:ext>
            </a:extLst>
          </p:cNvPr>
          <p:cNvCxnSpPr>
            <a:cxnSpLocks/>
          </p:cNvCxnSpPr>
          <p:nvPr/>
        </p:nvCxnSpPr>
        <p:spPr>
          <a:xfrm>
            <a:off x="838200" y="1221971"/>
            <a:ext cx="10515600" cy="0"/>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853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B1EAC9-97B4-464D-B5B3-8860C6D43500}" type="datetime1">
              <a:rPr lang="en-US" smtClean="0">
                <a:solidFill>
                  <a:prstClr val="white"/>
                </a:solidFill>
              </a:rPr>
              <a:pPr/>
              <a:t>5/13/2021</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330EA680-D336-4FF7-8B7A-9848BB0A1C32}" type="slidenum">
              <a:rPr lang="en-US" smtClean="0">
                <a:solidFill>
                  <a:prstClr val="white"/>
                </a:solidFill>
              </a:rPr>
              <a:pPr/>
              <a:t>‹#›</a:t>
            </a:fld>
            <a:endParaRPr lang="en-US">
              <a:solidFill>
                <a:prstClr val="white"/>
              </a:solidFill>
            </a:endParaRPr>
          </a:p>
        </p:txBody>
      </p:sp>
      <p:sp>
        <p:nvSpPr>
          <p:cNvPr id="7" name="Title 1">
            <a:extLst>
              <a:ext uri="{FF2B5EF4-FFF2-40B4-BE49-F238E27FC236}">
                <a16:creationId xmlns:a16="http://schemas.microsoft.com/office/drawing/2014/main" id="{A55641A8-E2E7-4C03-998D-B608CA871221}"/>
              </a:ext>
            </a:extLst>
          </p:cNvPr>
          <p:cNvSpPr>
            <a:spLocks noGrp="1"/>
          </p:cNvSpPr>
          <p:nvPr>
            <p:ph type="title"/>
          </p:nvPr>
        </p:nvSpPr>
        <p:spPr>
          <a:xfrm>
            <a:off x="838200" y="365126"/>
            <a:ext cx="10515600" cy="856845"/>
          </a:xfrm>
        </p:spPr>
        <p:txBody>
          <a:bodyPr/>
          <a:lstStyle>
            <a:lvl1pPr>
              <a:defRPr cap="none" baseline="0"/>
            </a:lvl1pPr>
          </a:lstStyle>
          <a:p>
            <a:r>
              <a:rPr lang="en-US"/>
              <a:t>Click to edit Master title style</a:t>
            </a:r>
          </a:p>
        </p:txBody>
      </p:sp>
      <p:cxnSp>
        <p:nvCxnSpPr>
          <p:cNvPr id="8" name="Straight Connector 7">
            <a:extLst>
              <a:ext uri="{FF2B5EF4-FFF2-40B4-BE49-F238E27FC236}">
                <a16:creationId xmlns:a16="http://schemas.microsoft.com/office/drawing/2014/main" id="{6E0DE396-54BB-48D5-9082-688393AAA5FE}"/>
              </a:ext>
            </a:extLst>
          </p:cNvPr>
          <p:cNvCxnSpPr>
            <a:cxnSpLocks/>
          </p:cNvCxnSpPr>
          <p:nvPr/>
        </p:nvCxnSpPr>
        <p:spPr>
          <a:xfrm>
            <a:off x="838200" y="1221971"/>
            <a:ext cx="10515600" cy="0"/>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860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B3238-F03A-4361-916B-E8A3A11E8E3C}" type="datetime1">
              <a:rPr lang="en-US" smtClean="0">
                <a:solidFill>
                  <a:prstClr val="white"/>
                </a:solidFill>
              </a:rPr>
              <a:pPr/>
              <a:t>5/13/2021</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92795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33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330">
                <a:solidFill>
                  <a:schemeClr val="tx1"/>
                </a:solidFill>
              </a:defRPr>
            </a:lvl1pPr>
            <a:lvl2pPr>
              <a:defRPr sz="2038">
                <a:solidFill>
                  <a:schemeClr val="tx1"/>
                </a:solidFill>
              </a:defRPr>
            </a:lvl2pPr>
            <a:lvl3pPr>
              <a:defRPr sz="1747">
                <a:solidFill>
                  <a:schemeClr val="tx1"/>
                </a:solidFill>
              </a:defRPr>
            </a:lvl3pPr>
            <a:lvl4pPr>
              <a:defRPr sz="1456">
                <a:solidFill>
                  <a:schemeClr val="tx1"/>
                </a:solidFill>
              </a:defRPr>
            </a:lvl4pPr>
            <a:lvl5pPr>
              <a:defRPr sz="1456">
                <a:solidFill>
                  <a:schemeClr val="tx1"/>
                </a:solidFill>
              </a:defRPr>
            </a:lvl5pPr>
            <a:lvl6pPr>
              <a:defRPr sz="1456"/>
            </a:lvl6pPr>
            <a:lvl7pPr>
              <a:defRPr sz="1456"/>
            </a:lvl7pPr>
            <a:lvl8pPr>
              <a:defRPr sz="1456"/>
            </a:lvl8pPr>
            <a:lvl9pPr>
              <a:defRPr sz="14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165"/>
            </a:lvl1pPr>
            <a:lvl2pPr marL="332832" indent="0">
              <a:buNone/>
              <a:defRPr sz="1019"/>
            </a:lvl2pPr>
            <a:lvl3pPr marL="665665" indent="0">
              <a:buNone/>
              <a:defRPr sz="874"/>
            </a:lvl3pPr>
            <a:lvl4pPr marL="998497" indent="0">
              <a:buNone/>
              <a:defRPr sz="728"/>
            </a:lvl4pPr>
            <a:lvl5pPr marL="1331330" indent="0">
              <a:buNone/>
              <a:defRPr sz="728"/>
            </a:lvl5pPr>
            <a:lvl6pPr marL="1664162" indent="0">
              <a:buNone/>
              <a:defRPr sz="728"/>
            </a:lvl6pPr>
            <a:lvl7pPr marL="1996995" indent="0">
              <a:buNone/>
              <a:defRPr sz="728"/>
            </a:lvl7pPr>
            <a:lvl8pPr marL="2329827" indent="0">
              <a:buNone/>
              <a:defRPr sz="728"/>
            </a:lvl8pPr>
            <a:lvl9pPr marL="2662660" indent="0">
              <a:buNone/>
              <a:defRPr sz="728"/>
            </a:lvl9pPr>
          </a:lstStyle>
          <a:p>
            <a:pPr lvl="0"/>
            <a:r>
              <a:rPr lang="en-US"/>
              <a:t>Click to edit Master text styles</a:t>
            </a:r>
          </a:p>
        </p:txBody>
      </p:sp>
      <p:sp>
        <p:nvSpPr>
          <p:cNvPr id="5" name="Date Placeholder 4"/>
          <p:cNvSpPr>
            <a:spLocks noGrp="1"/>
          </p:cNvSpPr>
          <p:nvPr>
            <p:ph type="dt" sz="half" idx="10"/>
          </p:nvPr>
        </p:nvSpPr>
        <p:spPr/>
        <p:txBody>
          <a:bodyPr/>
          <a:lstStyle/>
          <a:p>
            <a:fld id="{98A552E5-187C-4A71-ACAA-1A6480732834}" type="datetime1">
              <a:rPr lang="en-US" smtClean="0">
                <a:solidFill>
                  <a:prstClr val="white"/>
                </a:solidFill>
              </a:rPr>
              <a:pPr/>
              <a:t>5/13/2021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4229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585F-AD95-1647-A970-A5D16F45DF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7F60DB-7E37-A444-B02A-146B4DB731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4F3AC-3ECE-DA4F-BE15-37A4BE69E70F}"/>
              </a:ext>
            </a:extLst>
          </p:cNvPr>
          <p:cNvSpPr>
            <a:spLocks noGrp="1"/>
          </p:cNvSpPr>
          <p:nvPr>
            <p:ph type="dt" sz="half" idx="10"/>
          </p:nvPr>
        </p:nvSpPr>
        <p:spPr/>
        <p:txBody>
          <a:bodyPr/>
          <a:lstStyle/>
          <a:p>
            <a:fld id="{846CE7D5-CF57-46EF-B807-FDD0502418D4}" type="datetimeFigureOut">
              <a:rPr lang="en-US" smtClean="0"/>
              <a:t>5/13/2021</a:t>
            </a:fld>
            <a:endParaRPr lang="en-US"/>
          </a:p>
        </p:txBody>
      </p:sp>
      <p:sp>
        <p:nvSpPr>
          <p:cNvPr id="5" name="Footer Placeholder 4">
            <a:extLst>
              <a:ext uri="{FF2B5EF4-FFF2-40B4-BE49-F238E27FC236}">
                <a16:creationId xmlns:a16="http://schemas.microsoft.com/office/drawing/2014/main" id="{B8EFCE77-7618-FA4F-99E4-25AB91B8D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54E2B-AB8E-9E4C-A6ED-28F2E4FB2E6C}"/>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8267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33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330"/>
            </a:lvl1pPr>
            <a:lvl2pPr marL="332832" indent="0">
              <a:buNone/>
              <a:defRPr sz="2038"/>
            </a:lvl2pPr>
            <a:lvl3pPr marL="665665" indent="0">
              <a:buNone/>
              <a:defRPr sz="1747"/>
            </a:lvl3pPr>
            <a:lvl4pPr marL="998497"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r>
              <a:rPr lang="en-US"/>
              <a:t>Click icon to add picture</a:t>
            </a: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165"/>
            </a:lvl1pPr>
            <a:lvl2pPr marL="332832" indent="0">
              <a:buNone/>
              <a:defRPr sz="1019"/>
            </a:lvl2pPr>
            <a:lvl3pPr marL="665665" indent="0">
              <a:buNone/>
              <a:defRPr sz="874"/>
            </a:lvl3pPr>
            <a:lvl4pPr marL="998497" indent="0">
              <a:buNone/>
              <a:defRPr sz="728"/>
            </a:lvl4pPr>
            <a:lvl5pPr marL="1331330" indent="0">
              <a:buNone/>
              <a:defRPr sz="728"/>
            </a:lvl5pPr>
            <a:lvl6pPr marL="1664162" indent="0">
              <a:buNone/>
              <a:defRPr sz="728"/>
            </a:lvl6pPr>
            <a:lvl7pPr marL="1996995" indent="0">
              <a:buNone/>
              <a:defRPr sz="728"/>
            </a:lvl7pPr>
            <a:lvl8pPr marL="2329827" indent="0">
              <a:buNone/>
              <a:defRPr sz="728"/>
            </a:lvl8pPr>
            <a:lvl9pPr marL="2662660" indent="0">
              <a:buNone/>
              <a:defRPr sz="728"/>
            </a:lvl9pPr>
          </a:lstStyle>
          <a:p>
            <a:pPr lvl="0"/>
            <a:r>
              <a:rPr lang="en-US"/>
              <a:t>Click to edit Master text styles</a:t>
            </a:r>
          </a:p>
        </p:txBody>
      </p:sp>
      <p:sp>
        <p:nvSpPr>
          <p:cNvPr id="5" name="Date Placeholder 4"/>
          <p:cNvSpPr>
            <a:spLocks noGrp="1"/>
          </p:cNvSpPr>
          <p:nvPr>
            <p:ph type="dt" sz="half" idx="10"/>
          </p:nvPr>
        </p:nvSpPr>
        <p:spPr/>
        <p:txBody>
          <a:bodyPr/>
          <a:lstStyle/>
          <a:p>
            <a:fld id="{7026CAAC-C032-4BE9-A23F-4A21A843B429}" type="datetime1">
              <a:rPr lang="en-US" smtClean="0">
                <a:solidFill>
                  <a:prstClr val="white"/>
                </a:solidFill>
              </a:rPr>
              <a:pPr/>
              <a:t>5/13/2021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2501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DEC688-C037-421C-91F6-9C0C289A41E8}" type="datetime1">
              <a:rPr lang="en-US" smtClean="0">
                <a:solidFill>
                  <a:prstClr val="white"/>
                </a:solidFill>
              </a:rPr>
              <a:pPr/>
              <a:t>5/13/2021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white"/>
                </a:solidFill>
              </a:rPr>
              <a:pPr/>
              <a:t>‹#›</a:t>
            </a:fld>
            <a:endParaRPr lang="en-US">
              <a:solidFill>
                <a:prstClr val="white"/>
              </a:solidFill>
            </a:endParaRPr>
          </a:p>
        </p:txBody>
      </p:sp>
      <p:sp>
        <p:nvSpPr>
          <p:cNvPr id="8" name="Title 1">
            <a:extLst>
              <a:ext uri="{FF2B5EF4-FFF2-40B4-BE49-F238E27FC236}">
                <a16:creationId xmlns:a16="http://schemas.microsoft.com/office/drawing/2014/main" id="{F8D1E2BD-BE20-4643-9DBD-B77EE979C2BE}"/>
              </a:ext>
            </a:extLst>
          </p:cNvPr>
          <p:cNvSpPr>
            <a:spLocks noGrp="1"/>
          </p:cNvSpPr>
          <p:nvPr>
            <p:ph type="title"/>
          </p:nvPr>
        </p:nvSpPr>
        <p:spPr>
          <a:xfrm>
            <a:off x="838200" y="365126"/>
            <a:ext cx="10515600" cy="856845"/>
          </a:xfrm>
        </p:spPr>
        <p:txBody>
          <a:bodyPr/>
          <a:lstStyle>
            <a:lvl1pPr>
              <a:defRPr cap="none" baseline="0"/>
            </a:lvl1pPr>
          </a:lstStyle>
          <a:p>
            <a:r>
              <a:rPr lang="en-US"/>
              <a:t>Click to edit Master title style</a:t>
            </a:r>
          </a:p>
        </p:txBody>
      </p:sp>
      <p:cxnSp>
        <p:nvCxnSpPr>
          <p:cNvPr id="9" name="Straight Connector 8">
            <a:extLst>
              <a:ext uri="{FF2B5EF4-FFF2-40B4-BE49-F238E27FC236}">
                <a16:creationId xmlns:a16="http://schemas.microsoft.com/office/drawing/2014/main" id="{082E744C-FF02-4470-A42C-F1184D2BCD68}"/>
              </a:ext>
            </a:extLst>
          </p:cNvPr>
          <p:cNvCxnSpPr>
            <a:cxnSpLocks/>
          </p:cNvCxnSpPr>
          <p:nvPr/>
        </p:nvCxnSpPr>
        <p:spPr>
          <a:xfrm>
            <a:off x="838200" y="1221971"/>
            <a:ext cx="10515600" cy="0"/>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858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448AA271-7433-4807-B46B-968F08B0BBEC}" type="datetime1">
              <a:rPr lang="en-US" smtClean="0">
                <a:solidFill>
                  <a:srgbClr val="000000"/>
                </a:solidFill>
              </a:rPr>
              <a:pPr>
                <a:defRPr/>
              </a:pPr>
              <a:t>5/13/2021</a:t>
            </a:fld>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A372992-4DAB-4EE1-B8D8-8BDEC2B35F43}" type="slidenum">
              <a:rPr lang="ca-ES" altLang="en-US">
                <a:solidFill>
                  <a:srgbClr val="000000"/>
                </a:solidFill>
              </a:rPr>
              <a:pPr>
                <a:defRPr/>
              </a:pPr>
              <a:t>‹#›</a:t>
            </a:fld>
            <a:endParaRPr lang="ca-ES" altLang="en-US">
              <a:solidFill>
                <a:srgbClr val="000000"/>
              </a:solidFill>
            </a:endParaRPr>
          </a:p>
        </p:txBody>
      </p:sp>
    </p:spTree>
    <p:extLst>
      <p:ext uri="{BB962C8B-B14F-4D97-AF65-F5344CB8AC3E}">
        <p14:creationId xmlns:p14="http://schemas.microsoft.com/office/powerpoint/2010/main" val="3562638234"/>
      </p:ext>
    </p:extLst>
  </p:cSld>
  <p:clrMapOvr>
    <a:masterClrMapping/>
  </p:clrMapOvr>
  <p:transition>
    <p:blind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1" cy="5811838"/>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F3BB7-86E8-4DFF-A65D-BE7CD79E49AF}" type="datetime1">
              <a:rPr lang="en-US" smtClean="0">
                <a:solidFill>
                  <a:prstClr val="white"/>
                </a:solidFill>
              </a:rPr>
              <a:pPr/>
              <a:t>5/13/2021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22158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49045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02235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92779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73586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1247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442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8DA33-006B-8144-9CA1-BF075D5B6C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B38883-B151-3048-91CD-22CE8234E1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3152C3-5831-BC44-86EC-BA58BA1EF1D1}"/>
              </a:ext>
            </a:extLst>
          </p:cNvPr>
          <p:cNvSpPr>
            <a:spLocks noGrp="1"/>
          </p:cNvSpPr>
          <p:nvPr>
            <p:ph type="dt" sz="half" idx="10"/>
          </p:nvPr>
        </p:nvSpPr>
        <p:spPr/>
        <p:txBody>
          <a:bodyPr/>
          <a:lstStyle/>
          <a:p>
            <a:fld id="{846CE7D5-CF57-46EF-B807-FDD0502418D4}" type="datetimeFigureOut">
              <a:rPr lang="en-US" smtClean="0"/>
              <a:t>5/13/2021</a:t>
            </a:fld>
            <a:endParaRPr lang="en-US"/>
          </a:p>
        </p:txBody>
      </p:sp>
      <p:sp>
        <p:nvSpPr>
          <p:cNvPr id="5" name="Footer Placeholder 4">
            <a:extLst>
              <a:ext uri="{FF2B5EF4-FFF2-40B4-BE49-F238E27FC236}">
                <a16:creationId xmlns:a16="http://schemas.microsoft.com/office/drawing/2014/main" id="{355B2EEF-AE2B-334F-9EF4-92A305511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1159D-B0A8-054D-AAEB-047FE7908A93}"/>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90839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0407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1922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37821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56153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936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FADE4-116D-AB4A-8450-8E8275740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3398A-6107-A94A-8C6E-74CE824CDA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B0C01-1C17-144F-A4A1-13F2561B71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3DBD71-7026-A744-87DD-7B9E9DB597D6}"/>
              </a:ext>
            </a:extLst>
          </p:cNvPr>
          <p:cNvSpPr>
            <a:spLocks noGrp="1"/>
          </p:cNvSpPr>
          <p:nvPr>
            <p:ph type="dt" sz="half" idx="10"/>
          </p:nvPr>
        </p:nvSpPr>
        <p:spPr/>
        <p:txBody>
          <a:bodyPr/>
          <a:lstStyle/>
          <a:p>
            <a:fld id="{846CE7D5-CF57-46EF-B807-FDD0502418D4}" type="datetimeFigureOut">
              <a:rPr lang="en-US" smtClean="0"/>
              <a:t>5/13/2021</a:t>
            </a:fld>
            <a:endParaRPr lang="en-US"/>
          </a:p>
        </p:txBody>
      </p:sp>
      <p:sp>
        <p:nvSpPr>
          <p:cNvPr id="6" name="Footer Placeholder 5">
            <a:extLst>
              <a:ext uri="{FF2B5EF4-FFF2-40B4-BE49-F238E27FC236}">
                <a16:creationId xmlns:a16="http://schemas.microsoft.com/office/drawing/2014/main" id="{D483F5C6-5D49-EE4B-BF9B-B770F5CA5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9B2DAA-2F1A-1B42-8B01-8AEC8B634C35}"/>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9178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E83A-62CA-064D-B044-4DDA3D7590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CC813F-E8EE-5645-9EEA-6817D04250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1D1DD7-D17F-3049-A941-3170DCAA6F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75DAE-811A-F543-89D5-84D831ED40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65F4CF-2ADD-F545-A11C-D70184B62A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6CBEB-EFDC-AC4C-9B3F-1269875B2A7A}"/>
              </a:ext>
            </a:extLst>
          </p:cNvPr>
          <p:cNvSpPr>
            <a:spLocks noGrp="1"/>
          </p:cNvSpPr>
          <p:nvPr>
            <p:ph type="dt" sz="half" idx="10"/>
          </p:nvPr>
        </p:nvSpPr>
        <p:spPr/>
        <p:txBody>
          <a:bodyPr/>
          <a:lstStyle/>
          <a:p>
            <a:fld id="{846CE7D5-CF57-46EF-B807-FDD0502418D4}" type="datetimeFigureOut">
              <a:rPr lang="en-US" smtClean="0"/>
              <a:t>5/13/2021</a:t>
            </a:fld>
            <a:endParaRPr lang="en-US"/>
          </a:p>
        </p:txBody>
      </p:sp>
      <p:sp>
        <p:nvSpPr>
          <p:cNvPr id="8" name="Footer Placeholder 7">
            <a:extLst>
              <a:ext uri="{FF2B5EF4-FFF2-40B4-BE49-F238E27FC236}">
                <a16:creationId xmlns:a16="http://schemas.microsoft.com/office/drawing/2014/main" id="{FD1349E3-2F27-2B41-A123-14B0A8E265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606BD2-A4B7-0143-8D9A-04F19FA97821}"/>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7909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720BC-8BBE-DA48-89C6-43E9AD662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905F79-652E-BD4D-B6AE-B0F34C15ADED}"/>
              </a:ext>
            </a:extLst>
          </p:cNvPr>
          <p:cNvSpPr>
            <a:spLocks noGrp="1"/>
          </p:cNvSpPr>
          <p:nvPr>
            <p:ph type="dt" sz="half" idx="10"/>
          </p:nvPr>
        </p:nvSpPr>
        <p:spPr/>
        <p:txBody>
          <a:bodyPr/>
          <a:lstStyle/>
          <a:p>
            <a:fld id="{846CE7D5-CF57-46EF-B807-FDD0502418D4}" type="datetimeFigureOut">
              <a:rPr lang="en-US" smtClean="0"/>
              <a:t>5/13/2021</a:t>
            </a:fld>
            <a:endParaRPr lang="en-US"/>
          </a:p>
        </p:txBody>
      </p:sp>
      <p:sp>
        <p:nvSpPr>
          <p:cNvPr id="4" name="Footer Placeholder 3">
            <a:extLst>
              <a:ext uri="{FF2B5EF4-FFF2-40B4-BE49-F238E27FC236}">
                <a16:creationId xmlns:a16="http://schemas.microsoft.com/office/drawing/2014/main" id="{FE45F198-EE21-CA49-9E78-BAD1CC43C7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07AF65-B8B2-854C-86E8-1716463626F6}"/>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2983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4661BA-D4B4-2441-B860-5A4F0975D532}"/>
              </a:ext>
            </a:extLst>
          </p:cNvPr>
          <p:cNvSpPr>
            <a:spLocks noGrp="1"/>
          </p:cNvSpPr>
          <p:nvPr>
            <p:ph type="dt" sz="half" idx="10"/>
          </p:nvPr>
        </p:nvSpPr>
        <p:spPr/>
        <p:txBody>
          <a:bodyPr/>
          <a:lstStyle/>
          <a:p>
            <a:fld id="{846CE7D5-CF57-46EF-B807-FDD0502418D4}" type="datetimeFigureOut">
              <a:rPr lang="en-US" smtClean="0"/>
              <a:t>5/13/2021</a:t>
            </a:fld>
            <a:endParaRPr lang="en-US"/>
          </a:p>
        </p:txBody>
      </p:sp>
      <p:sp>
        <p:nvSpPr>
          <p:cNvPr id="3" name="Footer Placeholder 2">
            <a:extLst>
              <a:ext uri="{FF2B5EF4-FFF2-40B4-BE49-F238E27FC236}">
                <a16:creationId xmlns:a16="http://schemas.microsoft.com/office/drawing/2014/main" id="{3D52D0E0-6B2C-A44D-A100-0438583419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7F77D6-754C-6E46-8AA2-221CD1A1F048}"/>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9346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46C4-C814-C74A-BCAC-7BA5BE1BE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A7774A-E1DF-C544-9E06-5A41DD4C0C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5BB3B7-2877-404C-A11F-FF10F78EF9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3E83D-0CD4-D243-BC1F-5199CE495C14}"/>
              </a:ext>
            </a:extLst>
          </p:cNvPr>
          <p:cNvSpPr>
            <a:spLocks noGrp="1"/>
          </p:cNvSpPr>
          <p:nvPr>
            <p:ph type="dt" sz="half" idx="10"/>
          </p:nvPr>
        </p:nvSpPr>
        <p:spPr/>
        <p:txBody>
          <a:bodyPr/>
          <a:lstStyle/>
          <a:p>
            <a:fld id="{846CE7D5-CF57-46EF-B807-FDD0502418D4}" type="datetimeFigureOut">
              <a:rPr lang="en-US" smtClean="0"/>
              <a:t>5/13/2021</a:t>
            </a:fld>
            <a:endParaRPr lang="en-US"/>
          </a:p>
        </p:txBody>
      </p:sp>
      <p:sp>
        <p:nvSpPr>
          <p:cNvPr id="6" name="Footer Placeholder 5">
            <a:extLst>
              <a:ext uri="{FF2B5EF4-FFF2-40B4-BE49-F238E27FC236}">
                <a16:creationId xmlns:a16="http://schemas.microsoft.com/office/drawing/2014/main" id="{9A28FB02-3F50-DC4D-B3CA-08587126A7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7492DB-3112-7B44-B0F7-E32A58A781AA}"/>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963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710F2-5346-5545-953D-573E3AB179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C48674-F90D-7240-9940-68029CF985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CE9A88-297C-C040-ACFD-8D8352C6B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FAADA-79A3-484E-A138-D7534173843F}"/>
              </a:ext>
            </a:extLst>
          </p:cNvPr>
          <p:cNvSpPr>
            <a:spLocks noGrp="1"/>
          </p:cNvSpPr>
          <p:nvPr>
            <p:ph type="dt" sz="half" idx="10"/>
          </p:nvPr>
        </p:nvSpPr>
        <p:spPr/>
        <p:txBody>
          <a:bodyPr/>
          <a:lstStyle/>
          <a:p>
            <a:fld id="{846CE7D5-CF57-46EF-B807-FDD0502418D4}" type="datetimeFigureOut">
              <a:rPr lang="en-US" smtClean="0"/>
              <a:t>5/13/2021</a:t>
            </a:fld>
            <a:endParaRPr lang="en-US"/>
          </a:p>
        </p:txBody>
      </p:sp>
      <p:sp>
        <p:nvSpPr>
          <p:cNvPr id="6" name="Footer Placeholder 5">
            <a:extLst>
              <a:ext uri="{FF2B5EF4-FFF2-40B4-BE49-F238E27FC236}">
                <a16:creationId xmlns:a16="http://schemas.microsoft.com/office/drawing/2014/main" id="{3421CD08-FB92-EE40-8F30-DF3D30C17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A3F52D-4A47-6E4F-B097-B8F98D98CECA}"/>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79762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22E14-D66A-6E44-8C75-799AF96BC5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356213-8C2D-3445-BF2A-F28531CE82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A1442-37A1-7049-BDA6-2A793E7528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5/13/2021</a:t>
            </a:fld>
            <a:endParaRPr lang="en-US"/>
          </a:p>
        </p:txBody>
      </p:sp>
      <p:sp>
        <p:nvSpPr>
          <p:cNvPr id="5" name="Footer Placeholder 4">
            <a:extLst>
              <a:ext uri="{FF2B5EF4-FFF2-40B4-BE49-F238E27FC236}">
                <a16:creationId xmlns:a16="http://schemas.microsoft.com/office/drawing/2014/main" id="{B81B9961-E309-0E45-AD99-0BF4AE67EA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22C38C-CFE6-F849-ABCB-047021FBA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711251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8000"/>
            <a:lum/>
          </a:blip>
          <a:srcRect/>
          <a:stretch>
            <a:fillRect l="60000" b="30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A282A-536A-400E-AE30-EF17A9BAB724}"/>
              </a:ext>
            </a:extLst>
          </p:cNvPr>
          <p:cNvSpPr/>
          <p:nvPr/>
        </p:nvSpPr>
        <p:spPr>
          <a:xfrm>
            <a:off x="0" y="6311898"/>
            <a:ext cx="12192000" cy="45402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a:extLst>
              <a:ext uri="{FF2B5EF4-FFF2-40B4-BE49-F238E27FC236}">
                <a16:creationId xmlns:a16="http://schemas.microsoft.com/office/drawing/2014/main" id="{7E9E2A9B-EEC1-4A58-A18F-0C38081F1F3F}"/>
              </a:ext>
            </a:extLst>
          </p:cNvPr>
          <p:cNvSpPr/>
          <p:nvPr/>
        </p:nvSpPr>
        <p:spPr>
          <a:xfrm>
            <a:off x="0" y="6765926"/>
            <a:ext cx="12192000" cy="83760"/>
          </a:xfrm>
          <a:prstGeom prst="rect">
            <a:avLst/>
          </a:prstGeom>
          <a:solidFill>
            <a:srgbClr val="B3DDF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838200" y="365127"/>
            <a:ext cx="10515600" cy="84853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34927"/>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74">
                <a:solidFill>
                  <a:schemeClr val="bg1"/>
                </a:solidFill>
              </a:defRPr>
            </a:lvl1pPr>
          </a:lstStyle>
          <a:p>
            <a:fld id="{51C1378C-EEB7-4E14-9E51-51277B9D5E00}" type="datetime1">
              <a:rPr lang="en-US" smtClean="0">
                <a:solidFill>
                  <a:prstClr val="white"/>
                </a:solidFill>
              </a:rPr>
              <a:pPr/>
              <a:t>5/13/2021</a:t>
            </a:fld>
            <a:endParaRPr lang="en-US">
              <a:solidFill>
                <a:prstClr val="white"/>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74">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74">
                <a:solidFill>
                  <a:schemeClr val="bg1"/>
                </a:solidFill>
              </a:defRPr>
            </a:lvl1pPr>
          </a:lstStyle>
          <a:p>
            <a:fld id="{330EA680-D336-4FF7-8B7A-9848BB0A1C3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0876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665665" rtl="0" eaLnBrk="1" latinLnBrk="0" hangingPunct="1">
        <a:lnSpc>
          <a:spcPct val="90000"/>
        </a:lnSpc>
        <a:spcBef>
          <a:spcPct val="0"/>
        </a:spcBef>
        <a:buNone/>
        <a:defRPr sz="3203" b="1" i="0" kern="1200" cap="none" baseline="0">
          <a:solidFill>
            <a:schemeClr val="tx2"/>
          </a:solidFill>
          <a:latin typeface="+mj-lt"/>
          <a:ea typeface="+mj-ea"/>
          <a:cs typeface="+mj-cs"/>
        </a:defRPr>
      </a:lvl1pPr>
    </p:titleStyle>
    <p:bodyStyle>
      <a:lvl1pPr marL="166416" indent="-166416" algn="l" defTabSz="665665" rtl="0" eaLnBrk="1" latinLnBrk="0" hangingPunct="1">
        <a:lnSpc>
          <a:spcPct val="150000"/>
        </a:lnSpc>
        <a:spcBef>
          <a:spcPts val="728"/>
        </a:spcBef>
        <a:buFont typeface="Wingdings" panose="05000000000000000000" pitchFamily="2" charset="2"/>
        <a:buChar char="§"/>
        <a:defRPr sz="2038" kern="1200" baseline="0">
          <a:solidFill>
            <a:schemeClr val="tx1">
              <a:lumMod val="65000"/>
              <a:lumOff val="35000"/>
            </a:schemeClr>
          </a:solidFill>
          <a:latin typeface="+mn-lt"/>
          <a:ea typeface="+mn-ea"/>
          <a:cs typeface="+mn-cs"/>
        </a:defRPr>
      </a:lvl1pPr>
      <a:lvl2pPr marL="499249" indent="-166416" algn="l" defTabSz="665665" rtl="0" eaLnBrk="1" latinLnBrk="0" hangingPunct="1">
        <a:lnSpc>
          <a:spcPct val="150000"/>
        </a:lnSpc>
        <a:spcBef>
          <a:spcPts val="364"/>
        </a:spcBef>
        <a:buFont typeface="Wingdings" panose="05000000000000000000" pitchFamily="2" charset="2"/>
        <a:buChar char="§"/>
        <a:defRPr sz="1747" kern="1200" baseline="0">
          <a:solidFill>
            <a:schemeClr val="tx1">
              <a:lumMod val="65000"/>
              <a:lumOff val="35000"/>
            </a:schemeClr>
          </a:solidFill>
          <a:latin typeface="+mn-lt"/>
          <a:ea typeface="+mn-ea"/>
          <a:cs typeface="+mn-cs"/>
        </a:defRPr>
      </a:lvl2pPr>
      <a:lvl3pPr marL="832081" indent="-166416" algn="l" defTabSz="665665" rtl="0" eaLnBrk="1" latinLnBrk="0" hangingPunct="1">
        <a:lnSpc>
          <a:spcPct val="150000"/>
        </a:lnSpc>
        <a:spcBef>
          <a:spcPts val="364"/>
        </a:spcBef>
        <a:buFont typeface="Wingdings" panose="05000000000000000000" pitchFamily="2" charset="2"/>
        <a:buChar char="§"/>
        <a:defRPr sz="1456" kern="1200" baseline="0">
          <a:solidFill>
            <a:schemeClr val="tx1">
              <a:lumMod val="65000"/>
              <a:lumOff val="35000"/>
            </a:schemeClr>
          </a:solidFill>
          <a:latin typeface="+mn-lt"/>
          <a:ea typeface="+mn-ea"/>
          <a:cs typeface="+mn-cs"/>
        </a:defRPr>
      </a:lvl3pPr>
      <a:lvl4pPr marL="1164914" indent="-166416" algn="l" defTabSz="665665" rtl="0" eaLnBrk="1" latinLnBrk="0" hangingPunct="1">
        <a:lnSpc>
          <a:spcPct val="150000"/>
        </a:lnSpc>
        <a:spcBef>
          <a:spcPts val="364"/>
        </a:spcBef>
        <a:buFont typeface="Wingdings" panose="05000000000000000000" pitchFamily="2" charset="2"/>
        <a:buChar char="§"/>
        <a:defRPr sz="1310" kern="1200" baseline="0">
          <a:solidFill>
            <a:schemeClr val="tx1">
              <a:lumMod val="65000"/>
              <a:lumOff val="35000"/>
            </a:schemeClr>
          </a:solidFill>
          <a:latin typeface="+mn-lt"/>
          <a:ea typeface="+mn-ea"/>
          <a:cs typeface="+mn-cs"/>
        </a:defRPr>
      </a:lvl4pPr>
      <a:lvl5pPr marL="1497746" indent="-166416" algn="l" defTabSz="665665" rtl="0" eaLnBrk="1" latinLnBrk="0" hangingPunct="1">
        <a:lnSpc>
          <a:spcPct val="150000"/>
        </a:lnSpc>
        <a:spcBef>
          <a:spcPts val="364"/>
        </a:spcBef>
        <a:buFont typeface="Wingdings" panose="05000000000000000000" pitchFamily="2" charset="2"/>
        <a:buChar char="§"/>
        <a:defRPr sz="1310" kern="1200" baseline="0">
          <a:solidFill>
            <a:schemeClr val="tx1">
              <a:lumMod val="65000"/>
              <a:lumOff val="35000"/>
            </a:schemeClr>
          </a:solidFill>
          <a:latin typeface="+mn-lt"/>
          <a:ea typeface="+mn-ea"/>
          <a:cs typeface="+mn-cs"/>
        </a:defRPr>
      </a:lvl5pPr>
      <a:lvl6pPr marL="1830579"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3"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2"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7"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81238941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tiff"/><Relationship Id="rId4" Type="http://schemas.openxmlformats.org/officeDocument/2006/relationships/hyperlink" Target="http://publicdomainpictures.net/view-image.php?image=9099&amp;picture=solar-panels&amp;large=1"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image" Target="../media/image55.emf"/></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4.xml"/><Relationship Id="rId16" Type="http://schemas.microsoft.com/office/2007/relationships/hdphoto" Target="../media/hdphoto1.wdp"/><Relationship Id="rId1" Type="http://schemas.openxmlformats.org/officeDocument/2006/relationships/slideLayout" Target="../slideLayouts/slideLayout1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6394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50AA-F693-E64B-8458-137B5BAF8E38}"/>
              </a:ext>
            </a:extLst>
          </p:cNvPr>
          <p:cNvSpPr>
            <a:spLocks noGrp="1"/>
          </p:cNvSpPr>
          <p:nvPr>
            <p:ph type="ctrTitle"/>
          </p:nvPr>
        </p:nvSpPr>
        <p:spPr>
          <a:xfrm>
            <a:off x="301971" y="774357"/>
            <a:ext cx="4842932" cy="3034857"/>
          </a:xfrm>
        </p:spPr>
        <p:txBody>
          <a:bodyPr anchor="b">
            <a:normAutofit/>
          </a:bodyPr>
          <a:lstStyle/>
          <a:p>
            <a:pPr algn="r"/>
            <a:r>
              <a:rPr lang="en-US" sz="5000" b="1">
                <a:solidFill>
                  <a:srgbClr val="FFFFFF"/>
                </a:solidFill>
                <a:latin typeface="Calibri" panose="020F0502020204030204" pitchFamily="34" charset="0"/>
                <a:cs typeface="Calibri" panose="020F0502020204030204" pitchFamily="34" charset="0"/>
              </a:rPr>
              <a:t>West Norriton Township</a:t>
            </a:r>
            <a:br>
              <a:rPr lang="en-US" sz="5000" b="1">
                <a:solidFill>
                  <a:srgbClr val="FFFFFF"/>
                </a:solidFill>
                <a:latin typeface="Calibri" panose="020F0502020204030204" pitchFamily="34" charset="0"/>
                <a:cs typeface="Calibri" panose="020F0502020204030204" pitchFamily="34" charset="0"/>
              </a:rPr>
            </a:br>
            <a:r>
              <a:rPr lang="en-US" sz="2800">
                <a:solidFill>
                  <a:srgbClr val="FFFFFF"/>
                </a:solidFill>
                <a:latin typeface="Calibri" panose="020F0502020204030204" pitchFamily="34" charset="0"/>
                <a:cs typeface="Calibri" panose="020F0502020204030204" pitchFamily="34" charset="0"/>
              </a:rPr>
              <a:t>Ready for 100 Initiative</a:t>
            </a:r>
            <a:endParaRPr lang="en-US" sz="5000">
              <a:solidFill>
                <a:srgbClr val="FFFFFF"/>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979B425-1724-DE41-8EB5-1AB33DA0EE7C}"/>
              </a:ext>
            </a:extLst>
          </p:cNvPr>
          <p:cNvSpPr>
            <a:spLocks noGrp="1"/>
          </p:cNvSpPr>
          <p:nvPr>
            <p:ph type="subTitle" idx="1"/>
          </p:nvPr>
        </p:nvSpPr>
        <p:spPr>
          <a:xfrm>
            <a:off x="301971" y="4013165"/>
            <a:ext cx="4540962" cy="2205732"/>
          </a:xfrm>
        </p:spPr>
        <p:txBody>
          <a:bodyPr anchor="t">
            <a:normAutofit fontScale="92500" lnSpcReduction="10000"/>
          </a:bodyPr>
          <a:lstStyle/>
          <a:p>
            <a:pPr algn="r"/>
            <a:r>
              <a:rPr lang="en-US" sz="1800">
                <a:solidFill>
                  <a:srgbClr val="FFFFFF"/>
                </a:solidFill>
                <a:latin typeface="Calibri" panose="020F0502020204030204" pitchFamily="34" charset="0"/>
                <a:cs typeface="Calibri" panose="020F0502020204030204" pitchFamily="34" charset="0"/>
              </a:rPr>
              <a:t>Villanova University</a:t>
            </a:r>
          </a:p>
          <a:p>
            <a:pPr algn="r"/>
            <a:r>
              <a:rPr lang="en-US" sz="1800" i="1">
                <a:solidFill>
                  <a:srgbClr val="FFFFFF"/>
                </a:solidFill>
                <a:latin typeface="Calibri"/>
                <a:cs typeface="Calibri"/>
              </a:rPr>
              <a:t>Brandon Simons, Mohamed </a:t>
            </a:r>
            <a:r>
              <a:rPr lang="en-US" sz="1800" i="1" err="1">
                <a:solidFill>
                  <a:srgbClr val="FFFFFF"/>
                </a:solidFill>
                <a:latin typeface="Calibri"/>
                <a:cs typeface="Calibri"/>
              </a:rPr>
              <a:t>Abaas</a:t>
            </a:r>
            <a:r>
              <a:rPr lang="en-US" sz="1800" i="1">
                <a:solidFill>
                  <a:srgbClr val="FFFFFF"/>
                </a:solidFill>
                <a:latin typeface="Calibri"/>
                <a:cs typeface="Calibri"/>
              </a:rPr>
              <a:t>, Jessica </a:t>
            </a:r>
            <a:r>
              <a:rPr lang="en-US" sz="1800" i="1" err="1">
                <a:solidFill>
                  <a:srgbClr val="FFFFFF"/>
                </a:solidFill>
                <a:latin typeface="Calibri"/>
                <a:cs typeface="Calibri"/>
              </a:rPr>
              <a:t>Vairo</a:t>
            </a:r>
            <a:r>
              <a:rPr lang="en-US" sz="1800" i="1">
                <a:solidFill>
                  <a:srgbClr val="FFFFFF"/>
                </a:solidFill>
                <a:latin typeface="Calibri"/>
                <a:cs typeface="Calibri"/>
              </a:rPr>
              <a:t>, Clay Reilly, </a:t>
            </a:r>
            <a:r>
              <a:rPr lang="en-US" sz="1800">
                <a:solidFill>
                  <a:srgbClr val="FFFFFF"/>
                </a:solidFill>
                <a:latin typeface="Calibri"/>
                <a:cs typeface="Calibri"/>
              </a:rPr>
              <a:t>Heather</a:t>
            </a:r>
            <a:r>
              <a:rPr lang="en-US" sz="1800" i="1">
                <a:solidFill>
                  <a:srgbClr val="FFFFFF"/>
                </a:solidFill>
                <a:latin typeface="Calibri"/>
                <a:cs typeface="Calibri"/>
              </a:rPr>
              <a:t> Hill, Mary Spillane</a:t>
            </a:r>
          </a:p>
          <a:p>
            <a:pPr algn="r"/>
            <a:r>
              <a:rPr lang="en-US" sz="1800" i="1">
                <a:solidFill>
                  <a:srgbClr val="FFFFFF"/>
                </a:solidFill>
                <a:latin typeface="Calibri" panose="020F0502020204030204" pitchFamily="34" charset="0"/>
                <a:cs typeface="Calibri" panose="020F0502020204030204" pitchFamily="34" charset="0"/>
              </a:rPr>
              <a:t>May 10</a:t>
            </a:r>
            <a:r>
              <a:rPr lang="en-US" sz="1800" i="1" baseline="30000">
                <a:solidFill>
                  <a:srgbClr val="FFFFFF"/>
                </a:solidFill>
                <a:latin typeface="Calibri" panose="020F0502020204030204" pitchFamily="34" charset="0"/>
                <a:cs typeface="Calibri" panose="020F0502020204030204" pitchFamily="34" charset="0"/>
              </a:rPr>
              <a:t>th</a:t>
            </a:r>
            <a:r>
              <a:rPr lang="en-US" sz="1800" i="1">
                <a:solidFill>
                  <a:srgbClr val="FFFFFF"/>
                </a:solidFill>
                <a:latin typeface="Calibri" panose="020F0502020204030204" pitchFamily="34" charset="0"/>
                <a:cs typeface="Calibri" panose="020F0502020204030204" pitchFamily="34" charset="0"/>
              </a:rPr>
              <a:t> , 2021</a:t>
            </a:r>
          </a:p>
          <a:p>
            <a:pPr algn="r"/>
            <a:r>
              <a:rPr lang="en-US" sz="1800" i="1">
                <a:solidFill>
                  <a:srgbClr val="FFFFFF"/>
                </a:solidFill>
                <a:latin typeface="Calibri" panose="020F0502020204030204" pitchFamily="34" charset="0"/>
                <a:cs typeface="Calibri" panose="020F0502020204030204" pitchFamily="34" charset="0"/>
              </a:rPr>
              <a:t> </a:t>
            </a:r>
          </a:p>
          <a:p>
            <a:pPr algn="r"/>
            <a:endParaRPr lang="en-US" sz="1800">
              <a:solidFill>
                <a:srgbClr val="FFFFFF"/>
              </a:solidFill>
              <a:latin typeface="Calibri" panose="020F0502020204030204" pitchFamily="34" charset="0"/>
              <a:cs typeface="Calibri" panose="020F0502020204030204" pitchFamily="34" charset="0"/>
            </a:endParaRPr>
          </a:p>
        </p:txBody>
      </p:sp>
      <p:pic>
        <p:nvPicPr>
          <p:cNvPr id="16" name="Picture 15" descr="A picture containing cell, object, man, people&#10;&#10;Description automatically generated">
            <a:extLst>
              <a:ext uri="{FF2B5EF4-FFF2-40B4-BE49-F238E27FC236}">
                <a16:creationId xmlns:a16="http://schemas.microsoft.com/office/drawing/2014/main" id="{27F54794-A500-F345-BE28-84790090DD8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44763" b="15592"/>
          <a:stretch/>
        </p:blipFill>
        <p:spPr>
          <a:xfrm>
            <a:off x="5468547" y="0"/>
            <a:ext cx="6723453" cy="6858000"/>
          </a:xfrm>
          <a:prstGeom prst="rect">
            <a:avLst/>
          </a:prstGeom>
        </p:spPr>
      </p:pic>
      <p:pic>
        <p:nvPicPr>
          <p:cNvPr id="19" name="Picture 18">
            <a:extLst>
              <a:ext uri="{FF2B5EF4-FFF2-40B4-BE49-F238E27FC236}">
                <a16:creationId xmlns:a16="http://schemas.microsoft.com/office/drawing/2014/main" id="{85AB3423-3C9C-7746-A385-EE1B02A20035}"/>
              </a:ext>
            </a:extLst>
          </p:cNvPr>
          <p:cNvPicPr>
            <a:picLocks noChangeAspect="1"/>
          </p:cNvPicPr>
          <p:nvPr/>
        </p:nvPicPr>
        <p:blipFill>
          <a:blip r:embed="rId5"/>
          <a:stretch>
            <a:fillRect/>
          </a:stretch>
        </p:blipFill>
        <p:spPr>
          <a:xfrm>
            <a:off x="6232524" y="938142"/>
            <a:ext cx="5080000" cy="5080000"/>
          </a:xfrm>
          <a:prstGeom prst="rect">
            <a:avLst/>
          </a:prstGeom>
        </p:spPr>
      </p:pic>
    </p:spTree>
    <p:extLst>
      <p:ext uri="{BB962C8B-B14F-4D97-AF65-F5344CB8AC3E}">
        <p14:creationId xmlns:p14="http://schemas.microsoft.com/office/powerpoint/2010/main" val="204852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71500-2136-462B-BF0F-06431959BC7B}"/>
              </a:ext>
            </a:extLst>
          </p:cNvPr>
          <p:cNvSpPr>
            <a:spLocks noGrp="1"/>
          </p:cNvSpPr>
          <p:nvPr>
            <p:ph type="title"/>
          </p:nvPr>
        </p:nvSpPr>
        <p:spPr/>
        <p:txBody>
          <a:bodyPr/>
          <a:lstStyle/>
          <a:p>
            <a:r>
              <a:rPr lang="en-US"/>
              <a:t>Lighting – Recommendations</a:t>
            </a:r>
          </a:p>
        </p:txBody>
      </p:sp>
      <p:sp>
        <p:nvSpPr>
          <p:cNvPr id="3" name="Content Placeholder 2">
            <a:extLst>
              <a:ext uri="{FF2B5EF4-FFF2-40B4-BE49-F238E27FC236}">
                <a16:creationId xmlns:a16="http://schemas.microsoft.com/office/drawing/2014/main" id="{83AF3ED2-870C-42C1-A627-646AA327D5D9}"/>
              </a:ext>
            </a:extLst>
          </p:cNvPr>
          <p:cNvSpPr>
            <a:spLocks noGrp="1"/>
          </p:cNvSpPr>
          <p:nvPr>
            <p:ph idx="1"/>
          </p:nvPr>
        </p:nvSpPr>
        <p:spPr>
          <a:xfrm>
            <a:off x="495300" y="1521229"/>
            <a:ext cx="4655597" cy="4588626"/>
          </a:xfrm>
        </p:spPr>
        <p:txBody>
          <a:bodyPr>
            <a:normAutofit/>
          </a:bodyPr>
          <a:lstStyle/>
          <a:p>
            <a:pPr marL="0" lvl="0" indent="0">
              <a:buNone/>
            </a:pPr>
            <a:r>
              <a:rPr lang="en-US" sz="1400"/>
              <a:t>1. Replace T12 U bulb fixtures to LED with a retrofit kit</a:t>
            </a:r>
          </a:p>
          <a:p>
            <a:pPr marL="0" lvl="0" indent="0">
              <a:buNone/>
            </a:pPr>
            <a:r>
              <a:rPr lang="en-US" sz="1400"/>
              <a:t>2. Rewire existing T8 fixtures to adopt linear TLEDs and use 16-Watt dimmable LED replacements.</a:t>
            </a:r>
          </a:p>
          <a:p>
            <a:pPr marL="0" lvl="0" indent="0">
              <a:buNone/>
            </a:pPr>
            <a:r>
              <a:rPr lang="en-US" sz="1400"/>
              <a:t>3. Replace all existing switches to dimmer switches. 20% reduction</a:t>
            </a:r>
          </a:p>
          <a:p>
            <a:pPr marL="0" lvl="0" indent="0">
              <a:buNone/>
            </a:pPr>
            <a:r>
              <a:rPr lang="en-US" sz="1400"/>
              <a:t>4. Explore daylighting </a:t>
            </a:r>
            <a:br>
              <a:rPr lang="en-US" sz="1400"/>
            </a:br>
            <a:r>
              <a:rPr lang="en-US" sz="1400"/>
              <a:t>options for appropriate </a:t>
            </a:r>
            <a:br>
              <a:rPr lang="en-US" sz="1400"/>
            </a:br>
            <a:r>
              <a:rPr lang="en-US" sz="1400"/>
              <a:t>rooms - </a:t>
            </a:r>
            <a:r>
              <a:rPr lang="en-US" sz="1400" err="1"/>
              <a:t>Solatube</a:t>
            </a:r>
            <a:r>
              <a:rPr lang="en-US" sz="1400"/>
              <a:t>.</a:t>
            </a:r>
          </a:p>
          <a:p>
            <a:endParaRPr lang="en-US"/>
          </a:p>
        </p:txBody>
      </p:sp>
      <p:sp>
        <p:nvSpPr>
          <p:cNvPr id="4" name="Slide Number Placeholder 3">
            <a:extLst>
              <a:ext uri="{FF2B5EF4-FFF2-40B4-BE49-F238E27FC236}">
                <a16:creationId xmlns:a16="http://schemas.microsoft.com/office/drawing/2014/main" id="{1E0D9499-10F6-4DE0-8DC0-D98FE0CB88D9}"/>
              </a:ext>
            </a:extLst>
          </p:cNvPr>
          <p:cNvSpPr>
            <a:spLocks noGrp="1"/>
          </p:cNvSpPr>
          <p:nvPr>
            <p:ph type="sldNum" sz="quarter" idx="12"/>
          </p:nvPr>
        </p:nvSpPr>
        <p:spPr/>
        <p:txBody>
          <a:bodyPr/>
          <a:lstStyle/>
          <a:p>
            <a:fld id="{330EA680-D336-4FF7-8B7A-9848BB0A1C32}" type="slidenum">
              <a:rPr lang="en-US" smtClean="0">
                <a:solidFill>
                  <a:prstClr val="white"/>
                </a:solidFill>
              </a:rPr>
              <a:pPr/>
              <a:t>10</a:t>
            </a:fld>
            <a:endParaRPr lang="en-US">
              <a:solidFill>
                <a:prstClr val="white"/>
              </a:solidFill>
            </a:endParaRPr>
          </a:p>
        </p:txBody>
      </p:sp>
      <p:pic>
        <p:nvPicPr>
          <p:cNvPr id="7" name="Picture 6">
            <a:extLst>
              <a:ext uri="{FF2B5EF4-FFF2-40B4-BE49-F238E27FC236}">
                <a16:creationId xmlns:a16="http://schemas.microsoft.com/office/drawing/2014/main" id="{5F0EDBE1-D683-43F0-9952-1EFE54077B7B}"/>
              </a:ext>
            </a:extLst>
          </p:cNvPr>
          <p:cNvPicPr>
            <a:picLocks noChangeAspect="1"/>
          </p:cNvPicPr>
          <p:nvPr/>
        </p:nvPicPr>
        <p:blipFill rotWithShape="1">
          <a:blip r:embed="rId3"/>
          <a:srcRect t="13915" r="50101" b="11958"/>
          <a:stretch/>
        </p:blipFill>
        <p:spPr>
          <a:xfrm>
            <a:off x="5971043" y="1724132"/>
            <a:ext cx="2639557" cy="1894236"/>
          </a:xfrm>
          <a:prstGeom prst="rect">
            <a:avLst/>
          </a:prstGeom>
        </p:spPr>
      </p:pic>
      <p:pic>
        <p:nvPicPr>
          <p:cNvPr id="6" name="Picture 5">
            <a:extLst>
              <a:ext uri="{FF2B5EF4-FFF2-40B4-BE49-F238E27FC236}">
                <a16:creationId xmlns:a16="http://schemas.microsoft.com/office/drawing/2014/main" id="{9EB0D8AA-B643-4948-B573-6317A8ECE47F}"/>
              </a:ext>
            </a:extLst>
          </p:cNvPr>
          <p:cNvPicPr>
            <a:picLocks noChangeAspect="1"/>
          </p:cNvPicPr>
          <p:nvPr/>
        </p:nvPicPr>
        <p:blipFill>
          <a:blip r:embed="rId4"/>
          <a:stretch>
            <a:fillRect/>
          </a:stretch>
        </p:blipFill>
        <p:spPr>
          <a:xfrm>
            <a:off x="6194053" y="1275611"/>
            <a:ext cx="2152075" cy="780356"/>
          </a:xfrm>
          <a:prstGeom prst="rect">
            <a:avLst/>
          </a:prstGeom>
        </p:spPr>
      </p:pic>
      <p:pic>
        <p:nvPicPr>
          <p:cNvPr id="8" name="Picture 7">
            <a:extLst>
              <a:ext uri="{FF2B5EF4-FFF2-40B4-BE49-F238E27FC236}">
                <a16:creationId xmlns:a16="http://schemas.microsoft.com/office/drawing/2014/main" id="{EA9CB8EB-12B7-4C10-985F-3A2C63E3691A}"/>
              </a:ext>
            </a:extLst>
          </p:cNvPr>
          <p:cNvPicPr>
            <a:picLocks noChangeAspect="1"/>
          </p:cNvPicPr>
          <p:nvPr/>
        </p:nvPicPr>
        <p:blipFill>
          <a:blip r:embed="rId5"/>
          <a:stretch>
            <a:fillRect/>
          </a:stretch>
        </p:blipFill>
        <p:spPr>
          <a:xfrm>
            <a:off x="6690831" y="4310427"/>
            <a:ext cx="1628285" cy="1985402"/>
          </a:xfrm>
          <a:prstGeom prst="rect">
            <a:avLst/>
          </a:prstGeom>
        </p:spPr>
      </p:pic>
      <p:pic>
        <p:nvPicPr>
          <p:cNvPr id="9" name="Picture 8">
            <a:extLst>
              <a:ext uri="{FF2B5EF4-FFF2-40B4-BE49-F238E27FC236}">
                <a16:creationId xmlns:a16="http://schemas.microsoft.com/office/drawing/2014/main" id="{3A26433C-724A-45DA-B3E2-568028A53C82}"/>
              </a:ext>
            </a:extLst>
          </p:cNvPr>
          <p:cNvPicPr>
            <a:picLocks noChangeAspect="1"/>
          </p:cNvPicPr>
          <p:nvPr/>
        </p:nvPicPr>
        <p:blipFill rotWithShape="1">
          <a:blip r:embed="rId6"/>
          <a:srcRect t="27372"/>
          <a:stretch/>
        </p:blipFill>
        <p:spPr>
          <a:xfrm>
            <a:off x="9114281" y="1832099"/>
            <a:ext cx="2398594" cy="1748132"/>
          </a:xfrm>
          <a:prstGeom prst="rect">
            <a:avLst/>
          </a:prstGeom>
        </p:spPr>
      </p:pic>
      <p:pic>
        <p:nvPicPr>
          <p:cNvPr id="10" name="Picture 9">
            <a:extLst>
              <a:ext uri="{FF2B5EF4-FFF2-40B4-BE49-F238E27FC236}">
                <a16:creationId xmlns:a16="http://schemas.microsoft.com/office/drawing/2014/main" id="{851EB876-85BC-4BE5-8239-054C92BACF9D}"/>
              </a:ext>
            </a:extLst>
          </p:cNvPr>
          <p:cNvPicPr>
            <a:picLocks noChangeAspect="1"/>
          </p:cNvPicPr>
          <p:nvPr/>
        </p:nvPicPr>
        <p:blipFill>
          <a:blip r:embed="rId7"/>
          <a:stretch>
            <a:fillRect/>
          </a:stretch>
        </p:blipFill>
        <p:spPr>
          <a:xfrm>
            <a:off x="9342965" y="1275611"/>
            <a:ext cx="1762860" cy="809963"/>
          </a:xfrm>
          <a:prstGeom prst="rect">
            <a:avLst/>
          </a:prstGeom>
        </p:spPr>
      </p:pic>
      <p:pic>
        <p:nvPicPr>
          <p:cNvPr id="11" name="Picture 10">
            <a:extLst>
              <a:ext uri="{FF2B5EF4-FFF2-40B4-BE49-F238E27FC236}">
                <a16:creationId xmlns:a16="http://schemas.microsoft.com/office/drawing/2014/main" id="{5BB9E843-662B-4E54-8D8A-819324D51A36}"/>
              </a:ext>
            </a:extLst>
          </p:cNvPr>
          <p:cNvPicPr>
            <a:picLocks noChangeAspect="1"/>
          </p:cNvPicPr>
          <p:nvPr/>
        </p:nvPicPr>
        <p:blipFill>
          <a:blip r:embed="rId8"/>
          <a:stretch>
            <a:fillRect/>
          </a:stretch>
        </p:blipFill>
        <p:spPr>
          <a:xfrm>
            <a:off x="9489543" y="4401592"/>
            <a:ext cx="1648070" cy="1894237"/>
          </a:xfrm>
          <a:prstGeom prst="rect">
            <a:avLst/>
          </a:prstGeom>
        </p:spPr>
      </p:pic>
      <p:pic>
        <p:nvPicPr>
          <p:cNvPr id="12" name="Picture 11">
            <a:extLst>
              <a:ext uri="{FF2B5EF4-FFF2-40B4-BE49-F238E27FC236}">
                <a16:creationId xmlns:a16="http://schemas.microsoft.com/office/drawing/2014/main" id="{9BC16C83-1C39-45A0-A4D6-9215364D34A0}"/>
              </a:ext>
            </a:extLst>
          </p:cNvPr>
          <p:cNvPicPr>
            <a:picLocks noChangeAspect="1"/>
          </p:cNvPicPr>
          <p:nvPr/>
        </p:nvPicPr>
        <p:blipFill>
          <a:blip r:embed="rId9"/>
          <a:stretch>
            <a:fillRect/>
          </a:stretch>
        </p:blipFill>
        <p:spPr>
          <a:xfrm>
            <a:off x="9509328" y="3791076"/>
            <a:ext cx="1628285" cy="563372"/>
          </a:xfrm>
          <a:prstGeom prst="rect">
            <a:avLst/>
          </a:prstGeom>
        </p:spPr>
      </p:pic>
      <p:pic>
        <p:nvPicPr>
          <p:cNvPr id="2050" name="Picture 2" descr="Lutron Logos">
            <a:extLst>
              <a:ext uri="{FF2B5EF4-FFF2-40B4-BE49-F238E27FC236}">
                <a16:creationId xmlns:a16="http://schemas.microsoft.com/office/drawing/2014/main" id="{2912B160-81E2-4009-A22C-A52D794F80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8218" y="3839725"/>
            <a:ext cx="2382382" cy="3468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214B28F-86C1-4CF2-803E-6BFC1FD4A810}"/>
              </a:ext>
            </a:extLst>
          </p:cNvPr>
          <p:cNvPicPr>
            <a:picLocks noChangeAspect="1"/>
          </p:cNvPicPr>
          <p:nvPr/>
        </p:nvPicPr>
        <p:blipFill>
          <a:blip r:embed="rId11"/>
          <a:stretch>
            <a:fillRect/>
          </a:stretch>
        </p:blipFill>
        <p:spPr>
          <a:xfrm>
            <a:off x="5071184" y="1391800"/>
            <a:ext cx="7143750" cy="4895850"/>
          </a:xfrm>
          <a:prstGeom prst="rect">
            <a:avLst/>
          </a:prstGeom>
        </p:spPr>
      </p:pic>
      <p:pic>
        <p:nvPicPr>
          <p:cNvPr id="13" name="Picture 12">
            <a:extLst>
              <a:ext uri="{FF2B5EF4-FFF2-40B4-BE49-F238E27FC236}">
                <a16:creationId xmlns:a16="http://schemas.microsoft.com/office/drawing/2014/main" id="{3D5E031D-ED0A-471C-BB21-77B7E70D91E6}"/>
              </a:ext>
            </a:extLst>
          </p:cNvPr>
          <p:cNvPicPr>
            <a:picLocks noChangeAspect="1"/>
          </p:cNvPicPr>
          <p:nvPr/>
        </p:nvPicPr>
        <p:blipFill>
          <a:blip r:embed="rId12"/>
          <a:stretch>
            <a:fillRect/>
          </a:stretch>
        </p:blipFill>
        <p:spPr>
          <a:xfrm>
            <a:off x="2426826" y="3230336"/>
            <a:ext cx="2392517" cy="2752519"/>
          </a:xfrm>
          <a:prstGeom prst="rect">
            <a:avLst/>
          </a:prstGeom>
        </p:spPr>
      </p:pic>
    </p:spTree>
    <p:extLst>
      <p:ext uri="{BB962C8B-B14F-4D97-AF65-F5344CB8AC3E}">
        <p14:creationId xmlns:p14="http://schemas.microsoft.com/office/powerpoint/2010/main" val="1927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3E382-07DD-475E-A270-A9AEDD91D0FD}"/>
              </a:ext>
            </a:extLst>
          </p:cNvPr>
          <p:cNvSpPr>
            <a:spLocks noGrp="1"/>
          </p:cNvSpPr>
          <p:nvPr>
            <p:ph type="title"/>
          </p:nvPr>
        </p:nvSpPr>
        <p:spPr>
          <a:xfrm>
            <a:off x="838200" y="319722"/>
            <a:ext cx="10515600" cy="856845"/>
          </a:xfrm>
        </p:spPr>
        <p:txBody>
          <a:bodyPr/>
          <a:lstStyle/>
          <a:p>
            <a:r>
              <a:rPr lang="en-US"/>
              <a:t>PECO / Rebates, Savings, &amp; Consulting</a:t>
            </a:r>
          </a:p>
        </p:txBody>
      </p:sp>
      <p:sp>
        <p:nvSpPr>
          <p:cNvPr id="3" name="Content Placeholder 2">
            <a:extLst>
              <a:ext uri="{FF2B5EF4-FFF2-40B4-BE49-F238E27FC236}">
                <a16:creationId xmlns:a16="http://schemas.microsoft.com/office/drawing/2014/main" id="{F1A2E32A-6B07-44D1-A7A3-A41DC9F43360}"/>
              </a:ext>
            </a:extLst>
          </p:cNvPr>
          <p:cNvSpPr>
            <a:spLocks noGrp="1"/>
          </p:cNvSpPr>
          <p:nvPr>
            <p:ph idx="1"/>
          </p:nvPr>
        </p:nvSpPr>
        <p:spPr>
          <a:xfrm>
            <a:off x="838199" y="1299411"/>
            <a:ext cx="4853473" cy="4810444"/>
          </a:xfrm>
        </p:spPr>
        <p:txBody>
          <a:bodyPr>
            <a:normAutofit fontScale="85000" lnSpcReduction="20000"/>
          </a:bodyPr>
          <a:lstStyle/>
          <a:p>
            <a:pPr lvl="0"/>
            <a:r>
              <a:rPr lang="en-US"/>
              <a:t>TLEDs (DLC certified): $5</a:t>
            </a:r>
          </a:p>
          <a:p>
            <a:pPr lvl="1"/>
            <a:r>
              <a:rPr lang="en-US"/>
              <a:t>$4.20 per TLED, 50,000-hour rating</a:t>
            </a:r>
          </a:p>
          <a:p>
            <a:pPr lvl="0"/>
            <a:r>
              <a:rPr lang="en-US"/>
              <a:t>LED Retrofit Fixtures (DLC certified): $10</a:t>
            </a:r>
          </a:p>
          <a:p>
            <a:pPr lvl="1"/>
            <a:r>
              <a:rPr lang="en-US"/>
              <a:t>$75 per kit,100,000-hour rating</a:t>
            </a:r>
          </a:p>
          <a:p>
            <a:pPr lvl="0"/>
            <a:r>
              <a:rPr lang="en-US"/>
              <a:t>Dimmer Switches: $5</a:t>
            </a:r>
          </a:p>
          <a:p>
            <a:pPr lvl="1"/>
            <a:r>
              <a:rPr lang="en-US"/>
              <a:t>$24 per switch</a:t>
            </a:r>
          </a:p>
          <a:p>
            <a:pPr lvl="0"/>
            <a:r>
              <a:rPr lang="en-US"/>
              <a:t>Fixture Removal: $0.25 /W of fixture</a:t>
            </a:r>
          </a:p>
          <a:p>
            <a:pPr lvl="1"/>
            <a:r>
              <a:rPr lang="en-US"/>
              <a:t>$12 per U bulb fixture</a:t>
            </a:r>
          </a:p>
          <a:p>
            <a:r>
              <a:rPr lang="en-US"/>
              <a:t>Design Light Consortium Standard</a:t>
            </a:r>
          </a:p>
          <a:p>
            <a:r>
              <a:rPr lang="en-US"/>
              <a:t>Estimated Savings</a:t>
            </a:r>
          </a:p>
          <a:p>
            <a:pPr lvl="1"/>
            <a:r>
              <a:rPr lang="en-US" b="1">
                <a:solidFill>
                  <a:srgbClr val="00B050"/>
                </a:solidFill>
              </a:rPr>
              <a:t>$2,500</a:t>
            </a:r>
            <a:r>
              <a:rPr lang="en-US" b="1"/>
              <a:t> </a:t>
            </a:r>
            <a:r>
              <a:rPr lang="en-US"/>
              <a:t>in electricity annually</a:t>
            </a:r>
          </a:p>
          <a:p>
            <a:pPr lvl="1"/>
            <a:r>
              <a:rPr lang="en-US" b="1">
                <a:solidFill>
                  <a:srgbClr val="00B050"/>
                </a:solidFill>
              </a:rPr>
              <a:t>$300 </a:t>
            </a:r>
            <a:r>
              <a:rPr lang="en-US"/>
              <a:t>in replacements annually</a:t>
            </a:r>
          </a:p>
          <a:p>
            <a:pPr lvl="1"/>
            <a:endParaRPr lang="en-US"/>
          </a:p>
          <a:p>
            <a:pPr lvl="1"/>
            <a:endParaRPr lang="en-US"/>
          </a:p>
          <a:p>
            <a:pPr lvl="1"/>
            <a:endParaRPr lang="en-US"/>
          </a:p>
        </p:txBody>
      </p:sp>
      <p:sp>
        <p:nvSpPr>
          <p:cNvPr id="4" name="Slide Number Placeholder 3">
            <a:extLst>
              <a:ext uri="{FF2B5EF4-FFF2-40B4-BE49-F238E27FC236}">
                <a16:creationId xmlns:a16="http://schemas.microsoft.com/office/drawing/2014/main" id="{C6C62933-4E79-4939-875F-826883100A76}"/>
              </a:ext>
            </a:extLst>
          </p:cNvPr>
          <p:cNvSpPr>
            <a:spLocks noGrp="1"/>
          </p:cNvSpPr>
          <p:nvPr>
            <p:ph type="sldNum" sz="quarter" idx="12"/>
          </p:nvPr>
        </p:nvSpPr>
        <p:spPr/>
        <p:txBody>
          <a:bodyPr/>
          <a:lstStyle/>
          <a:p>
            <a:fld id="{330EA680-D336-4FF7-8B7A-9848BB0A1C32}" type="slidenum">
              <a:rPr lang="en-US" smtClean="0">
                <a:solidFill>
                  <a:prstClr val="white"/>
                </a:solidFill>
              </a:rPr>
              <a:pPr/>
              <a:t>11</a:t>
            </a:fld>
            <a:endParaRPr lang="en-US">
              <a:solidFill>
                <a:prstClr val="white"/>
              </a:solidFill>
            </a:endParaRPr>
          </a:p>
        </p:txBody>
      </p:sp>
      <p:pic>
        <p:nvPicPr>
          <p:cNvPr id="7" name="Picture 6">
            <a:extLst>
              <a:ext uri="{FF2B5EF4-FFF2-40B4-BE49-F238E27FC236}">
                <a16:creationId xmlns:a16="http://schemas.microsoft.com/office/drawing/2014/main" id="{C0F61C28-E218-4A3B-94B9-6A49251C04AC}"/>
              </a:ext>
            </a:extLst>
          </p:cNvPr>
          <p:cNvPicPr>
            <a:picLocks noChangeAspect="1"/>
          </p:cNvPicPr>
          <p:nvPr/>
        </p:nvPicPr>
        <p:blipFill>
          <a:blip r:embed="rId3"/>
          <a:stretch>
            <a:fillRect/>
          </a:stretch>
        </p:blipFill>
        <p:spPr>
          <a:xfrm>
            <a:off x="5916736" y="5191220"/>
            <a:ext cx="2269787" cy="905042"/>
          </a:xfrm>
          <a:prstGeom prst="rect">
            <a:avLst/>
          </a:prstGeom>
        </p:spPr>
      </p:pic>
      <p:pic>
        <p:nvPicPr>
          <p:cNvPr id="8" name="Picture 7">
            <a:extLst>
              <a:ext uri="{FF2B5EF4-FFF2-40B4-BE49-F238E27FC236}">
                <a16:creationId xmlns:a16="http://schemas.microsoft.com/office/drawing/2014/main" id="{5C155936-43FF-4C0C-BC3B-E7119EA2AE14}"/>
              </a:ext>
            </a:extLst>
          </p:cNvPr>
          <p:cNvPicPr>
            <a:picLocks noChangeAspect="1"/>
          </p:cNvPicPr>
          <p:nvPr/>
        </p:nvPicPr>
        <p:blipFill>
          <a:blip r:embed="rId4"/>
          <a:stretch>
            <a:fillRect/>
          </a:stretch>
        </p:blipFill>
        <p:spPr>
          <a:xfrm>
            <a:off x="7353300" y="1437394"/>
            <a:ext cx="2514600" cy="488066"/>
          </a:xfrm>
          <a:prstGeom prst="rect">
            <a:avLst/>
          </a:prstGeom>
        </p:spPr>
      </p:pic>
      <p:sp>
        <p:nvSpPr>
          <p:cNvPr id="9" name="TextBox 8">
            <a:extLst>
              <a:ext uri="{FF2B5EF4-FFF2-40B4-BE49-F238E27FC236}">
                <a16:creationId xmlns:a16="http://schemas.microsoft.com/office/drawing/2014/main" id="{913AF3AC-5396-4603-AB57-51DF7368A050}"/>
              </a:ext>
            </a:extLst>
          </p:cNvPr>
          <p:cNvSpPr txBox="1"/>
          <p:nvPr/>
        </p:nvSpPr>
        <p:spPr>
          <a:xfrm>
            <a:off x="6752617" y="2051899"/>
            <a:ext cx="4708187" cy="3139321"/>
          </a:xfrm>
          <a:prstGeom prst="rect">
            <a:avLst/>
          </a:prstGeom>
          <a:noFill/>
        </p:spPr>
        <p:txBody>
          <a:bodyPr wrap="square" rtlCol="0">
            <a:spAutoFit/>
          </a:bodyPr>
          <a:lstStyle/>
          <a:p>
            <a:r>
              <a:rPr lang="en-US"/>
              <a:t>PECO Smart Ideas Application</a:t>
            </a:r>
          </a:p>
          <a:p>
            <a:pPr marL="342900" indent="-342900">
              <a:buFont typeface="+mj-lt"/>
              <a:buAutoNum type="arabicPeriod"/>
            </a:pPr>
            <a:r>
              <a:rPr lang="en-US"/>
              <a:t>Online Application Center</a:t>
            </a:r>
          </a:p>
          <a:p>
            <a:pPr marL="342900" indent="-342900">
              <a:buFont typeface="+mj-lt"/>
              <a:buAutoNum type="arabicPeriod"/>
            </a:pPr>
            <a:r>
              <a:rPr lang="en-US"/>
              <a:t>Equipment Entry/ Worksheet</a:t>
            </a:r>
          </a:p>
          <a:p>
            <a:pPr marL="342900" indent="-342900">
              <a:buFont typeface="+mj-lt"/>
              <a:buAutoNum type="arabicPeriod"/>
            </a:pPr>
            <a:r>
              <a:rPr lang="en-US"/>
              <a:t>Lighting Photos</a:t>
            </a:r>
          </a:p>
          <a:p>
            <a:pPr marL="342900" indent="-342900">
              <a:buFont typeface="+mj-lt"/>
              <a:buAutoNum type="arabicPeriod"/>
            </a:pPr>
            <a:r>
              <a:rPr lang="en-US"/>
              <a:t>Rebate Tracking and Saving Estimates</a:t>
            </a:r>
          </a:p>
          <a:p>
            <a:pPr marL="342900" indent="-342900">
              <a:buFont typeface="+mj-lt"/>
              <a:buAutoNum type="arabicPeriod"/>
            </a:pPr>
            <a:r>
              <a:rPr lang="en-US"/>
              <a:t>Approval</a:t>
            </a:r>
          </a:p>
          <a:p>
            <a:pPr marL="342900" indent="-342900">
              <a:buFont typeface="+mj-lt"/>
              <a:buAutoNum type="arabicPeriod"/>
            </a:pPr>
            <a:r>
              <a:rPr lang="en-US"/>
              <a:t>Installation</a:t>
            </a:r>
          </a:p>
          <a:p>
            <a:pPr marL="342900" indent="-342900">
              <a:buFont typeface="+mj-lt"/>
              <a:buAutoNum type="arabicPeriod"/>
            </a:pPr>
            <a:r>
              <a:rPr lang="en-US"/>
              <a:t>Rebate Payment</a:t>
            </a:r>
          </a:p>
          <a:p>
            <a:pPr marL="342900" indent="-342900">
              <a:buFont typeface="+mj-lt"/>
              <a:buAutoNum type="arabicPeriod"/>
            </a:pPr>
            <a:endParaRPr lang="en-US"/>
          </a:p>
          <a:p>
            <a:r>
              <a:rPr lang="en-US" i="1"/>
              <a:t>New Rebate Cycle on June 1</a:t>
            </a:r>
            <a:r>
              <a:rPr lang="en-US" i="1" baseline="30000"/>
              <a:t>st</a:t>
            </a:r>
            <a:r>
              <a:rPr lang="en-US" i="1"/>
              <a:t>, 2021</a:t>
            </a:r>
          </a:p>
          <a:p>
            <a:pPr marL="342900" indent="-342900">
              <a:buFont typeface="+mj-lt"/>
              <a:buAutoNum type="arabicPeriod"/>
            </a:pPr>
            <a:endParaRPr lang="en-US"/>
          </a:p>
        </p:txBody>
      </p:sp>
      <p:pic>
        <p:nvPicPr>
          <p:cNvPr id="11" name="Picture 10">
            <a:extLst>
              <a:ext uri="{FF2B5EF4-FFF2-40B4-BE49-F238E27FC236}">
                <a16:creationId xmlns:a16="http://schemas.microsoft.com/office/drawing/2014/main" id="{7C7C3B40-2B88-42A0-B3F0-E462A3EC58F9}"/>
              </a:ext>
            </a:extLst>
          </p:cNvPr>
          <p:cNvPicPr>
            <a:picLocks noChangeAspect="1"/>
          </p:cNvPicPr>
          <p:nvPr/>
        </p:nvPicPr>
        <p:blipFill>
          <a:blip r:embed="rId5"/>
          <a:stretch>
            <a:fillRect/>
          </a:stretch>
        </p:blipFill>
        <p:spPr>
          <a:xfrm>
            <a:off x="8755096" y="4962787"/>
            <a:ext cx="3067050" cy="1133475"/>
          </a:xfrm>
          <a:prstGeom prst="rect">
            <a:avLst/>
          </a:prstGeom>
        </p:spPr>
      </p:pic>
    </p:spTree>
    <p:extLst>
      <p:ext uri="{BB962C8B-B14F-4D97-AF65-F5344CB8AC3E}">
        <p14:creationId xmlns:p14="http://schemas.microsoft.com/office/powerpoint/2010/main" val="375438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486F-5512-48B1-87F6-172847378FD6}"/>
              </a:ext>
            </a:extLst>
          </p:cNvPr>
          <p:cNvSpPr>
            <a:spLocks noGrp="1"/>
          </p:cNvSpPr>
          <p:nvPr>
            <p:ph type="title"/>
          </p:nvPr>
        </p:nvSpPr>
        <p:spPr/>
        <p:txBody>
          <a:bodyPr/>
          <a:lstStyle/>
          <a:p>
            <a:r>
              <a:rPr lang="en-US"/>
              <a:t>Solar Rooftop - Technical</a:t>
            </a:r>
          </a:p>
        </p:txBody>
      </p:sp>
      <p:sp>
        <p:nvSpPr>
          <p:cNvPr id="4" name="Slide Number Placeholder 3">
            <a:extLst>
              <a:ext uri="{FF2B5EF4-FFF2-40B4-BE49-F238E27FC236}">
                <a16:creationId xmlns:a16="http://schemas.microsoft.com/office/drawing/2014/main" id="{3B9EB13D-73E9-49C3-B88A-84A93401EBC9}"/>
              </a:ext>
            </a:extLst>
          </p:cNvPr>
          <p:cNvSpPr>
            <a:spLocks noGrp="1"/>
          </p:cNvSpPr>
          <p:nvPr>
            <p:ph type="sldNum" sz="quarter" idx="12"/>
          </p:nvPr>
        </p:nvSpPr>
        <p:spPr/>
        <p:txBody>
          <a:bodyPr/>
          <a:lstStyle/>
          <a:p>
            <a:fld id="{330EA680-D336-4FF7-8B7A-9848BB0A1C32}" type="slidenum">
              <a:rPr lang="en-US" smtClean="0">
                <a:solidFill>
                  <a:prstClr val="white"/>
                </a:solidFill>
              </a:rPr>
              <a:pPr/>
              <a:t>12</a:t>
            </a:fld>
            <a:endParaRPr lang="en-US">
              <a:solidFill>
                <a:prstClr val="white"/>
              </a:solidFill>
            </a:endParaRPr>
          </a:p>
        </p:txBody>
      </p:sp>
      <p:pic>
        <p:nvPicPr>
          <p:cNvPr id="5" name="Content Placeholder 4">
            <a:extLst>
              <a:ext uri="{FF2B5EF4-FFF2-40B4-BE49-F238E27FC236}">
                <a16:creationId xmlns:a16="http://schemas.microsoft.com/office/drawing/2014/main" id="{16782F86-C8DF-4590-8701-893F1E209EA5}"/>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850295" y="1415761"/>
            <a:ext cx="5503506" cy="4589752"/>
          </a:xfrm>
          <a:prstGeom prst="rect">
            <a:avLst/>
          </a:prstGeom>
        </p:spPr>
      </p:pic>
      <p:pic>
        <p:nvPicPr>
          <p:cNvPr id="8" name="Picture 7">
            <a:extLst>
              <a:ext uri="{FF2B5EF4-FFF2-40B4-BE49-F238E27FC236}">
                <a16:creationId xmlns:a16="http://schemas.microsoft.com/office/drawing/2014/main" id="{27854D06-FA70-441D-85F1-73DDCF4D60DF}"/>
              </a:ext>
            </a:extLst>
          </p:cNvPr>
          <p:cNvPicPr/>
          <p:nvPr/>
        </p:nvPicPr>
        <p:blipFill>
          <a:blip r:embed="rId3">
            <a:extLst>
              <a:ext uri="{28A0092B-C50C-407E-A947-70E740481C1C}">
                <a14:useLocalDpi xmlns:a14="http://schemas.microsoft.com/office/drawing/2010/main" val="0"/>
              </a:ext>
            </a:extLst>
          </a:blip>
          <a:stretch>
            <a:fillRect/>
          </a:stretch>
        </p:blipFill>
        <p:spPr>
          <a:xfrm>
            <a:off x="838200" y="3111120"/>
            <a:ext cx="4648200" cy="2846476"/>
          </a:xfrm>
          <a:prstGeom prst="rect">
            <a:avLst/>
          </a:prstGeom>
        </p:spPr>
      </p:pic>
      <p:graphicFrame>
        <p:nvGraphicFramePr>
          <p:cNvPr id="9" name="Table 9">
            <a:extLst>
              <a:ext uri="{FF2B5EF4-FFF2-40B4-BE49-F238E27FC236}">
                <a16:creationId xmlns:a16="http://schemas.microsoft.com/office/drawing/2014/main" id="{8E1E4017-F7F5-40AB-ABC1-DF4BA56D9A26}"/>
              </a:ext>
            </a:extLst>
          </p:cNvPr>
          <p:cNvGraphicFramePr>
            <a:graphicFrameLocks noGrp="1"/>
          </p:cNvGraphicFramePr>
          <p:nvPr>
            <p:extLst>
              <p:ext uri="{D42A27DB-BD31-4B8C-83A1-F6EECF244321}">
                <p14:modId xmlns:p14="http://schemas.microsoft.com/office/powerpoint/2010/main" val="3906327039"/>
              </p:ext>
            </p:extLst>
          </p:nvPr>
        </p:nvGraphicFramePr>
        <p:xfrm>
          <a:off x="838200" y="1432335"/>
          <a:ext cx="4648200" cy="1112520"/>
        </p:xfrm>
        <a:graphic>
          <a:graphicData uri="http://schemas.openxmlformats.org/drawingml/2006/table">
            <a:tbl>
              <a:tblPr firstRow="1" bandRow="1">
                <a:tableStyleId>{9D7B26C5-4107-4FEC-AEDC-1716B250A1EF}</a:tableStyleId>
              </a:tblPr>
              <a:tblGrid>
                <a:gridCol w="3007668">
                  <a:extLst>
                    <a:ext uri="{9D8B030D-6E8A-4147-A177-3AD203B41FA5}">
                      <a16:colId xmlns:a16="http://schemas.microsoft.com/office/drawing/2014/main" val="228543565"/>
                    </a:ext>
                  </a:extLst>
                </a:gridCol>
                <a:gridCol w="1640532">
                  <a:extLst>
                    <a:ext uri="{9D8B030D-6E8A-4147-A177-3AD203B41FA5}">
                      <a16:colId xmlns:a16="http://schemas.microsoft.com/office/drawing/2014/main" val="3808591010"/>
                    </a:ext>
                  </a:extLst>
                </a:gridCol>
              </a:tblGrid>
              <a:tr h="370840">
                <a:tc>
                  <a:txBody>
                    <a:bodyPr/>
                    <a:lstStyle/>
                    <a:p>
                      <a:r>
                        <a:rPr lang="en-US"/>
                        <a:t>System Size</a:t>
                      </a:r>
                    </a:p>
                  </a:txBody>
                  <a:tcPr/>
                </a:tc>
                <a:tc>
                  <a:txBody>
                    <a:bodyPr/>
                    <a:lstStyle/>
                    <a:p>
                      <a:r>
                        <a:rPr lang="en-US"/>
                        <a:t>63.3 KW</a:t>
                      </a:r>
                    </a:p>
                  </a:txBody>
                  <a:tcPr/>
                </a:tc>
                <a:extLst>
                  <a:ext uri="{0D108BD9-81ED-4DB2-BD59-A6C34878D82A}">
                    <a16:rowId xmlns:a16="http://schemas.microsoft.com/office/drawing/2014/main" val="670100822"/>
                  </a:ext>
                </a:extLst>
              </a:tr>
              <a:tr h="370840">
                <a:tc>
                  <a:txBody>
                    <a:bodyPr/>
                    <a:lstStyle/>
                    <a:p>
                      <a:r>
                        <a:rPr lang="en-US"/>
                        <a:t>Annual Production</a:t>
                      </a:r>
                    </a:p>
                  </a:txBody>
                  <a:tcPr/>
                </a:tc>
                <a:tc>
                  <a:txBody>
                    <a:bodyPr/>
                    <a:lstStyle/>
                    <a:p>
                      <a:r>
                        <a:rPr lang="en-US"/>
                        <a:t>83.22 MWh</a:t>
                      </a:r>
                    </a:p>
                  </a:txBody>
                  <a:tcPr/>
                </a:tc>
                <a:extLst>
                  <a:ext uri="{0D108BD9-81ED-4DB2-BD59-A6C34878D82A}">
                    <a16:rowId xmlns:a16="http://schemas.microsoft.com/office/drawing/2014/main" val="4115071351"/>
                  </a:ext>
                </a:extLst>
              </a:tr>
              <a:tr h="370840">
                <a:tc>
                  <a:txBody>
                    <a:bodyPr/>
                    <a:lstStyle/>
                    <a:p>
                      <a:r>
                        <a:rPr lang="en-US"/>
                        <a:t>Energy off-set</a:t>
                      </a:r>
                    </a:p>
                  </a:txBody>
                  <a:tcPr/>
                </a:tc>
                <a:tc>
                  <a:txBody>
                    <a:bodyPr/>
                    <a:lstStyle/>
                    <a:p>
                      <a:r>
                        <a:rPr lang="en-US"/>
                        <a:t>38%</a:t>
                      </a:r>
                    </a:p>
                  </a:txBody>
                  <a:tcPr/>
                </a:tc>
                <a:extLst>
                  <a:ext uri="{0D108BD9-81ED-4DB2-BD59-A6C34878D82A}">
                    <a16:rowId xmlns:a16="http://schemas.microsoft.com/office/drawing/2014/main" val="1281530888"/>
                  </a:ext>
                </a:extLst>
              </a:tr>
            </a:tbl>
          </a:graphicData>
        </a:graphic>
      </p:graphicFrame>
    </p:spTree>
    <p:extLst>
      <p:ext uri="{BB962C8B-B14F-4D97-AF65-F5344CB8AC3E}">
        <p14:creationId xmlns:p14="http://schemas.microsoft.com/office/powerpoint/2010/main" val="346406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3E2D-C8D3-4E4D-98E4-471410996648}"/>
              </a:ext>
            </a:extLst>
          </p:cNvPr>
          <p:cNvSpPr>
            <a:spLocks noGrp="1"/>
          </p:cNvSpPr>
          <p:nvPr>
            <p:ph type="title"/>
          </p:nvPr>
        </p:nvSpPr>
        <p:spPr/>
        <p:txBody>
          <a:bodyPr/>
          <a:lstStyle/>
          <a:p>
            <a:r>
              <a:rPr lang="en-US"/>
              <a:t>Solar - Budget</a:t>
            </a:r>
          </a:p>
        </p:txBody>
      </p:sp>
      <p:graphicFrame>
        <p:nvGraphicFramePr>
          <p:cNvPr id="7" name="Content Placeholder 6">
            <a:extLst>
              <a:ext uri="{FF2B5EF4-FFF2-40B4-BE49-F238E27FC236}">
                <a16:creationId xmlns:a16="http://schemas.microsoft.com/office/drawing/2014/main" id="{6AF5197C-8B62-4E58-9AB1-31AC119799ED}"/>
              </a:ext>
            </a:extLst>
          </p:cNvPr>
          <p:cNvGraphicFramePr>
            <a:graphicFrameLocks noGrp="1"/>
          </p:cNvGraphicFramePr>
          <p:nvPr>
            <p:ph idx="1"/>
            <p:extLst>
              <p:ext uri="{D42A27DB-BD31-4B8C-83A1-F6EECF244321}">
                <p14:modId xmlns:p14="http://schemas.microsoft.com/office/powerpoint/2010/main" val="4019300766"/>
              </p:ext>
            </p:extLst>
          </p:nvPr>
        </p:nvGraphicFramePr>
        <p:xfrm>
          <a:off x="838200" y="3616597"/>
          <a:ext cx="10515599" cy="2552155"/>
        </p:xfrm>
        <a:graphic>
          <a:graphicData uri="http://schemas.openxmlformats.org/drawingml/2006/table">
            <a:tbl>
              <a:tblPr firstRow="1" firstCol="1" bandRow="1"/>
              <a:tblGrid>
                <a:gridCol w="1812645">
                  <a:extLst>
                    <a:ext uri="{9D8B030D-6E8A-4147-A177-3AD203B41FA5}">
                      <a16:colId xmlns:a16="http://schemas.microsoft.com/office/drawing/2014/main" val="1750041602"/>
                    </a:ext>
                  </a:extLst>
                </a:gridCol>
                <a:gridCol w="1418594">
                  <a:extLst>
                    <a:ext uri="{9D8B030D-6E8A-4147-A177-3AD203B41FA5}">
                      <a16:colId xmlns:a16="http://schemas.microsoft.com/office/drawing/2014/main" val="2872927074"/>
                    </a:ext>
                  </a:extLst>
                </a:gridCol>
                <a:gridCol w="1823902">
                  <a:extLst>
                    <a:ext uri="{9D8B030D-6E8A-4147-A177-3AD203B41FA5}">
                      <a16:colId xmlns:a16="http://schemas.microsoft.com/office/drawing/2014/main" val="3008418053"/>
                    </a:ext>
                  </a:extLst>
                </a:gridCol>
                <a:gridCol w="1317266">
                  <a:extLst>
                    <a:ext uri="{9D8B030D-6E8A-4147-A177-3AD203B41FA5}">
                      <a16:colId xmlns:a16="http://schemas.microsoft.com/office/drawing/2014/main" val="4200216451"/>
                    </a:ext>
                  </a:extLst>
                </a:gridCol>
                <a:gridCol w="1215937">
                  <a:extLst>
                    <a:ext uri="{9D8B030D-6E8A-4147-A177-3AD203B41FA5}">
                      <a16:colId xmlns:a16="http://schemas.microsoft.com/office/drawing/2014/main" val="1852863205"/>
                    </a:ext>
                  </a:extLst>
                </a:gridCol>
                <a:gridCol w="1418594">
                  <a:extLst>
                    <a:ext uri="{9D8B030D-6E8A-4147-A177-3AD203B41FA5}">
                      <a16:colId xmlns:a16="http://schemas.microsoft.com/office/drawing/2014/main" val="3782368809"/>
                    </a:ext>
                  </a:extLst>
                </a:gridCol>
                <a:gridCol w="1508661">
                  <a:extLst>
                    <a:ext uri="{9D8B030D-6E8A-4147-A177-3AD203B41FA5}">
                      <a16:colId xmlns:a16="http://schemas.microsoft.com/office/drawing/2014/main" val="3298512891"/>
                    </a:ext>
                  </a:extLst>
                </a:gridCol>
              </a:tblGrid>
              <a:tr h="598832">
                <a:tc>
                  <a:txBody>
                    <a:bodyPr/>
                    <a:lstStyle/>
                    <a:p>
                      <a:pPr marL="0" marR="0" algn="ctr">
                        <a:lnSpc>
                          <a:spcPct val="107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Item</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546A"/>
                    </a:solidFill>
                  </a:tcPr>
                </a:tc>
                <a:tc>
                  <a:txBody>
                    <a:bodyPr/>
                    <a:lstStyle/>
                    <a:p>
                      <a:pPr marL="0" marR="0" algn="ctr">
                        <a:lnSpc>
                          <a:spcPct val="107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System Size (</a:t>
                      </a:r>
                      <a:r>
                        <a:rPr lang="en-US" sz="1200" b="1" err="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kWdc</a:t>
                      </a:r>
                      <a:r>
                        <a:rPr lang="en-US"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546A"/>
                    </a:solidFill>
                  </a:tcPr>
                </a:tc>
                <a:tc>
                  <a:txBody>
                    <a:bodyPr/>
                    <a:lstStyle/>
                    <a:p>
                      <a:pPr marL="0" marR="0" algn="ctr">
                        <a:lnSpc>
                          <a:spcPct val="107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Material Rate      </a:t>
                      </a:r>
                    </a:p>
                    <a:p>
                      <a:pPr marL="0" marR="0" algn="ctr">
                        <a:lnSpc>
                          <a:spcPct val="107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 / Watt)</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546A"/>
                    </a:solidFill>
                  </a:tcPr>
                </a:tc>
                <a:tc>
                  <a:txBody>
                    <a:bodyPr/>
                    <a:lstStyle/>
                    <a:p>
                      <a:pPr marL="0" marR="0" algn="ctr">
                        <a:lnSpc>
                          <a:spcPct val="107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Material Total</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546A"/>
                    </a:solidFill>
                  </a:tcPr>
                </a:tc>
                <a:tc>
                  <a:txBody>
                    <a:bodyPr/>
                    <a:lstStyle/>
                    <a:p>
                      <a:pPr marL="0" marR="0" algn="ctr">
                        <a:lnSpc>
                          <a:spcPct val="107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Labor                           ($ / Watt)</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546A"/>
                    </a:solidFill>
                  </a:tcPr>
                </a:tc>
                <a:tc>
                  <a:txBody>
                    <a:bodyPr/>
                    <a:lstStyle/>
                    <a:p>
                      <a:pPr marL="0" marR="0" algn="ctr">
                        <a:lnSpc>
                          <a:spcPct val="107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Prevailing Wage Adjustment</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546A"/>
                    </a:solidFill>
                  </a:tcPr>
                </a:tc>
                <a:tc>
                  <a:txBody>
                    <a:bodyPr/>
                    <a:lstStyle/>
                    <a:p>
                      <a:pPr marL="0" marR="0" algn="ctr">
                        <a:lnSpc>
                          <a:spcPct val="107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Total</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615306499"/>
                  </a:ext>
                </a:extLst>
              </a:tr>
              <a:tr h="295668">
                <a:tc>
                  <a:txBody>
                    <a:bodyPr/>
                    <a:lstStyle/>
                    <a:p>
                      <a:pPr marL="0" marR="0">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PV Equipment ($/W)</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63.3</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0.86</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$54,449.92</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0.45</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$54,478.41</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333368"/>
                  </a:ext>
                </a:extLst>
              </a:tr>
              <a:tr h="598832">
                <a:tc>
                  <a:txBody>
                    <a:bodyPr/>
                    <a:lstStyle/>
                    <a:p>
                      <a:pPr marL="0" marR="0">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PV Conduit, Conductors and Gear ($/W)</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63.3</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0.5</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$31,650.00</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0.6</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$31,687.98</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556463"/>
                  </a:ext>
                </a:extLst>
              </a:tr>
              <a:tr h="295668">
                <a:tc>
                  <a:txBody>
                    <a:bodyPr/>
                    <a:lstStyle/>
                    <a:p>
                      <a:pPr marL="0" marR="0">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Electrical OH&amp;P (15%)</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30%</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$16,802.45</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272503"/>
                  </a:ext>
                </a:extLst>
              </a:tr>
              <a:tr h="295668">
                <a:tc>
                  <a:txBody>
                    <a:bodyPr/>
                    <a:lstStyle/>
                    <a:p>
                      <a:pPr marL="0" marR="0">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GC OH&amp;P (15%)</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30%</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$16,802.45</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627051"/>
                  </a:ext>
                </a:extLst>
              </a:tr>
              <a:tr h="231741">
                <a:tc gridSpan="4">
                  <a:txBody>
                    <a:bodyPr/>
                    <a:lstStyle/>
                    <a:p>
                      <a:pPr marL="0" marR="0">
                        <a:lnSpc>
                          <a:spcPct val="107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Total Cost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tx2">
                        <a:lumMod val="50000"/>
                      </a:schemeClr>
                    </a:solidFill>
                  </a:tcPr>
                </a:tc>
                <a:tc hMerge="1">
                  <a:txBody>
                    <a:bodyPr/>
                    <a:lstStyle/>
                    <a:p>
                      <a:pPr marL="0" marR="0" algn="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solidFill>
                      <a:schemeClr val="tx2">
                        <a:lumMod val="50000"/>
                      </a:schemeClr>
                    </a:solidFill>
                  </a:tcPr>
                </a:tc>
                <a:tc hMerge="1">
                  <a:txBody>
                    <a:bodyPr/>
                    <a:lstStyle/>
                    <a:p>
                      <a:pPr>
                        <a:lnSpc>
                          <a:spcPct val="107000"/>
                        </a:lnSpc>
                      </a:pPr>
                      <a:endParaRPr lang="en-US" sz="1100">
                        <a:effectLst/>
                        <a:latin typeface="Calibri" panose="020F0502020204030204" pitchFamily="34" charset="0"/>
                        <a:cs typeface="Arial" panose="020B0604020202020204" pitchFamily="34"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nSpc>
                          <a:spcPct val="107000"/>
                        </a:lnSpc>
                      </a:pPr>
                      <a:endParaRPr lang="en-US" sz="1100">
                        <a:effectLst/>
                        <a:latin typeface="Calibri" panose="020F0502020204030204" pitchFamily="34" charset="0"/>
                        <a:cs typeface="Arial" panose="020B0604020202020204" pitchFamily="34"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gridSpan="3">
                  <a:txBody>
                    <a:bodyPr/>
                    <a:lstStyle/>
                    <a:p>
                      <a:pPr algn="ctr">
                        <a:lnSpc>
                          <a:spcPct val="107000"/>
                        </a:lnSpc>
                      </a:pPr>
                      <a:r>
                        <a:rPr lang="en-US" sz="1600" b="1">
                          <a:solidFill>
                            <a:schemeClr val="tx1"/>
                          </a:solidFill>
                          <a:effectLst/>
                          <a:latin typeface="Calibri" panose="020F0502020204030204" pitchFamily="34" charset="0"/>
                          <a:ea typeface="Times New Roman" panose="02020603050405020304" pitchFamily="18" charset="0"/>
                          <a:cs typeface="Arial" panose="020B0604020202020204" pitchFamily="34" charset="0"/>
                        </a:rPr>
                        <a:t>$119,771.3</a:t>
                      </a:r>
                      <a:endParaRPr lang="en-US" sz="1400">
                        <a:effectLst/>
                        <a:latin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solidFill>
                      <a:srgbClr val="44546A"/>
                    </a:solidFill>
                  </a:tcPr>
                </a:tc>
                <a:tc hMerge="1">
                  <a:txBody>
                    <a:bodyPr/>
                    <a:lstStyle/>
                    <a:p>
                      <a:pPr marL="0" marR="0" algn="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solidFill>
                      <a:srgbClr val="44546A"/>
                    </a:solidFill>
                  </a:tcPr>
                </a:tc>
                <a:extLst>
                  <a:ext uri="{0D108BD9-81ED-4DB2-BD59-A6C34878D82A}">
                    <a16:rowId xmlns:a16="http://schemas.microsoft.com/office/drawing/2014/main" val="2878567606"/>
                  </a:ext>
                </a:extLst>
              </a:tr>
              <a:tr h="202817">
                <a:tc gridSpan="4">
                  <a:txBody>
                    <a:bodyPr/>
                    <a:lstStyle/>
                    <a:p>
                      <a:pPr marL="0" marR="0">
                        <a:lnSpc>
                          <a:spcPct val="107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$/kW</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tx2">
                        <a:lumMod val="50000"/>
                      </a:schemeClr>
                    </a:solidFill>
                  </a:tcPr>
                </a:tc>
                <a:tc hMerge="1">
                  <a:txBody>
                    <a:bodyPr/>
                    <a:lstStyle/>
                    <a:p>
                      <a:pPr marL="0" marR="0" algn="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chemeClr val="tx2">
                        <a:lumMod val="50000"/>
                      </a:schemeClr>
                    </a:solidFill>
                  </a:tcPr>
                </a:tc>
                <a:tc hMerge="1">
                  <a:txBody>
                    <a:bodyPr/>
                    <a:lstStyle/>
                    <a:p>
                      <a:pPr>
                        <a:lnSpc>
                          <a:spcPct val="107000"/>
                        </a:lnSpc>
                      </a:pPr>
                      <a:endParaRPr lang="en-US" sz="1100">
                        <a:effectLst/>
                        <a:latin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hMerge="1">
                  <a:txBody>
                    <a:bodyPr/>
                    <a:lstStyle/>
                    <a:p>
                      <a:pPr>
                        <a:lnSpc>
                          <a:spcPct val="107000"/>
                        </a:lnSpc>
                      </a:pPr>
                      <a:endParaRPr lang="en-US" sz="1100">
                        <a:effectLst/>
                        <a:latin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gridSpan="3">
                  <a:txBody>
                    <a:bodyPr/>
                    <a:lstStyle/>
                    <a:p>
                      <a:pPr algn="ctr">
                        <a:lnSpc>
                          <a:spcPct val="107000"/>
                        </a:lnSpc>
                      </a:pPr>
                      <a:r>
                        <a:rPr lang="en-US" sz="1400" b="1">
                          <a:solidFill>
                            <a:schemeClr val="tx1"/>
                          </a:solidFill>
                          <a:effectLst/>
                          <a:latin typeface="Calibri" panose="020F0502020204030204" pitchFamily="34" charset="0"/>
                          <a:ea typeface="Times New Roman" panose="02020603050405020304" pitchFamily="18" charset="0"/>
                          <a:cs typeface="Arial" panose="020B0604020202020204" pitchFamily="34" charset="0"/>
                        </a:rPr>
                        <a:t>$434.3</a:t>
                      </a:r>
                      <a:endParaRPr lang="en-US" sz="1200">
                        <a:effectLst/>
                        <a:latin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2F5496"/>
                    </a:solidFill>
                  </a:tcPr>
                </a:tc>
                <a:tc hMerge="1">
                  <a:txBody>
                    <a:bodyPr/>
                    <a:lstStyle/>
                    <a:p>
                      <a:pPr marL="0" marR="0" algn="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2F5496"/>
                    </a:solidFill>
                  </a:tcPr>
                </a:tc>
                <a:extLst>
                  <a:ext uri="{0D108BD9-81ED-4DB2-BD59-A6C34878D82A}">
                    <a16:rowId xmlns:a16="http://schemas.microsoft.com/office/drawing/2014/main" val="3648848138"/>
                  </a:ext>
                </a:extLst>
              </a:tr>
            </a:tbl>
          </a:graphicData>
        </a:graphic>
      </p:graphicFrame>
      <p:sp>
        <p:nvSpPr>
          <p:cNvPr id="4" name="Slide Number Placeholder 3">
            <a:extLst>
              <a:ext uri="{FF2B5EF4-FFF2-40B4-BE49-F238E27FC236}">
                <a16:creationId xmlns:a16="http://schemas.microsoft.com/office/drawing/2014/main" id="{99072C66-A059-4205-888C-D03E04A1A67E}"/>
              </a:ext>
            </a:extLst>
          </p:cNvPr>
          <p:cNvSpPr>
            <a:spLocks noGrp="1"/>
          </p:cNvSpPr>
          <p:nvPr>
            <p:ph type="sldNum" sz="quarter" idx="12"/>
          </p:nvPr>
        </p:nvSpPr>
        <p:spPr/>
        <p:txBody>
          <a:bodyPr/>
          <a:lstStyle/>
          <a:p>
            <a:fld id="{330EA680-D336-4FF7-8B7A-9848BB0A1C32}" type="slidenum">
              <a:rPr lang="en-US" smtClean="0">
                <a:solidFill>
                  <a:prstClr val="white"/>
                </a:solidFill>
              </a:rPr>
              <a:pPr/>
              <a:t>13</a:t>
            </a:fld>
            <a:endParaRPr lang="en-US">
              <a:solidFill>
                <a:prstClr val="white"/>
              </a:solidFill>
            </a:endParaRPr>
          </a:p>
        </p:txBody>
      </p:sp>
      <p:graphicFrame>
        <p:nvGraphicFramePr>
          <p:cNvPr id="12" name="Table 12">
            <a:extLst>
              <a:ext uri="{FF2B5EF4-FFF2-40B4-BE49-F238E27FC236}">
                <a16:creationId xmlns:a16="http://schemas.microsoft.com/office/drawing/2014/main" id="{D67633BE-4669-4EB8-B823-77ACA2253466}"/>
              </a:ext>
            </a:extLst>
          </p:cNvPr>
          <p:cNvGraphicFramePr>
            <a:graphicFrameLocks noGrp="1"/>
          </p:cNvGraphicFramePr>
          <p:nvPr>
            <p:extLst>
              <p:ext uri="{D42A27DB-BD31-4B8C-83A1-F6EECF244321}">
                <p14:modId xmlns:p14="http://schemas.microsoft.com/office/powerpoint/2010/main" val="3604417095"/>
              </p:ext>
            </p:extLst>
          </p:nvPr>
        </p:nvGraphicFramePr>
        <p:xfrm>
          <a:off x="838198" y="1375042"/>
          <a:ext cx="4722847" cy="2053958"/>
        </p:xfrm>
        <a:graphic>
          <a:graphicData uri="http://schemas.openxmlformats.org/drawingml/2006/table">
            <a:tbl>
              <a:tblPr firstRow="1" bandRow="1">
                <a:tableStyleId>{616DA210-FB5B-4158-B5E0-FEB733F419BA}</a:tableStyleId>
              </a:tblPr>
              <a:tblGrid>
                <a:gridCol w="3067923">
                  <a:extLst>
                    <a:ext uri="{9D8B030D-6E8A-4147-A177-3AD203B41FA5}">
                      <a16:colId xmlns:a16="http://schemas.microsoft.com/office/drawing/2014/main" val="2898795354"/>
                    </a:ext>
                  </a:extLst>
                </a:gridCol>
                <a:gridCol w="1654924">
                  <a:extLst>
                    <a:ext uri="{9D8B030D-6E8A-4147-A177-3AD203B41FA5}">
                      <a16:colId xmlns:a16="http://schemas.microsoft.com/office/drawing/2014/main" val="474900953"/>
                    </a:ext>
                  </a:extLst>
                </a:gridCol>
              </a:tblGrid>
              <a:tr h="381913">
                <a:tc>
                  <a:txBody>
                    <a:bodyPr/>
                    <a:lstStyle/>
                    <a:p>
                      <a:pPr marL="0" marR="0" algn="l">
                        <a:lnSpc>
                          <a:spcPct val="107000"/>
                        </a:lnSpc>
                        <a:spcBef>
                          <a:spcPts val="0"/>
                        </a:spcBef>
                        <a:spcAft>
                          <a:spcPts val="0"/>
                        </a:spcAft>
                      </a:pPr>
                      <a:r>
                        <a:rPr lang="en-US" sz="1600">
                          <a:effectLst/>
                        </a:rPr>
                        <a:t>Savings Over 25 years</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$119,129.42</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8333800"/>
                  </a:ext>
                </a:extLst>
              </a:tr>
              <a:tr h="342186">
                <a:tc>
                  <a:txBody>
                    <a:bodyPr/>
                    <a:lstStyle/>
                    <a:p>
                      <a:pPr marL="0" marR="0" algn="l">
                        <a:lnSpc>
                          <a:spcPct val="107000"/>
                        </a:lnSpc>
                        <a:spcBef>
                          <a:spcPts val="0"/>
                        </a:spcBef>
                        <a:spcAft>
                          <a:spcPts val="0"/>
                        </a:spcAft>
                      </a:pPr>
                      <a:r>
                        <a:rPr lang="en-US" sz="1600">
                          <a:effectLst/>
                        </a:rPr>
                        <a:t>IRR</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0%</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63485327"/>
                  </a:ext>
                </a:extLst>
              </a:tr>
              <a:tr h="307190">
                <a:tc>
                  <a:txBody>
                    <a:bodyPr/>
                    <a:lstStyle/>
                    <a:p>
                      <a:pPr marL="0" marR="0" algn="l">
                        <a:lnSpc>
                          <a:spcPct val="107000"/>
                        </a:lnSpc>
                        <a:spcBef>
                          <a:spcPts val="0"/>
                        </a:spcBef>
                        <a:spcAft>
                          <a:spcPts val="0"/>
                        </a:spcAft>
                      </a:pPr>
                      <a:r>
                        <a:rPr lang="en-US" sz="1600">
                          <a:effectLst/>
                        </a:rPr>
                        <a:t>ROI</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a:solidFill>
                            <a:srgbClr val="FF0000"/>
                          </a:solidFill>
                          <a:effectLst/>
                        </a:rPr>
                        <a:t>($641.86)</a:t>
                      </a:r>
                      <a:endParaRPr lang="en-US" sz="160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59860935"/>
                  </a:ext>
                </a:extLst>
              </a:tr>
              <a:tr h="330520">
                <a:tc>
                  <a:txBody>
                    <a:bodyPr/>
                    <a:lstStyle/>
                    <a:p>
                      <a:pPr marL="0" marR="0" algn="l">
                        <a:lnSpc>
                          <a:spcPct val="107000"/>
                        </a:lnSpc>
                        <a:spcBef>
                          <a:spcPts val="0"/>
                        </a:spcBef>
                        <a:spcAft>
                          <a:spcPts val="0"/>
                        </a:spcAft>
                      </a:pPr>
                      <a:r>
                        <a:rPr lang="en-US" sz="1600">
                          <a:effectLst/>
                        </a:rPr>
                        <a:t>NPV Discount Rate</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16328400"/>
                  </a:ext>
                </a:extLst>
              </a:tr>
              <a:tr h="314967">
                <a:tc>
                  <a:txBody>
                    <a:bodyPr/>
                    <a:lstStyle/>
                    <a:p>
                      <a:pPr marL="0" marR="0" algn="l">
                        <a:lnSpc>
                          <a:spcPct val="107000"/>
                        </a:lnSpc>
                        <a:spcBef>
                          <a:spcPts val="0"/>
                        </a:spcBef>
                        <a:spcAft>
                          <a:spcPts val="0"/>
                        </a:spcAft>
                      </a:pPr>
                      <a:r>
                        <a:rPr lang="en-US" sz="1600">
                          <a:effectLst/>
                        </a:rPr>
                        <a:t>Pay Back (Years)</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25.13 </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29729507"/>
                  </a:ext>
                </a:extLst>
              </a:tr>
              <a:tr h="377182">
                <a:tc>
                  <a:txBody>
                    <a:bodyPr/>
                    <a:lstStyle/>
                    <a:p>
                      <a:pPr marL="0" marR="0" algn="l">
                        <a:lnSpc>
                          <a:spcPct val="107000"/>
                        </a:lnSpc>
                        <a:spcBef>
                          <a:spcPts val="0"/>
                        </a:spcBef>
                        <a:spcAft>
                          <a:spcPts val="0"/>
                        </a:spcAft>
                      </a:pPr>
                      <a:r>
                        <a:rPr lang="en-US" sz="1600">
                          <a:effectLst/>
                        </a:rPr>
                        <a:t>NPV after 25 years</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a:solidFill>
                            <a:srgbClr val="FF0000"/>
                          </a:solidFill>
                          <a:effectLst/>
                        </a:rPr>
                        <a:t>($54,275.75)</a:t>
                      </a:r>
                      <a:endParaRPr lang="en-US" sz="160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64366055"/>
                  </a:ext>
                </a:extLst>
              </a:tr>
            </a:tbl>
          </a:graphicData>
        </a:graphic>
      </p:graphicFrame>
      <p:graphicFrame>
        <p:nvGraphicFramePr>
          <p:cNvPr id="14" name="Table 13">
            <a:extLst>
              <a:ext uri="{FF2B5EF4-FFF2-40B4-BE49-F238E27FC236}">
                <a16:creationId xmlns:a16="http://schemas.microsoft.com/office/drawing/2014/main" id="{09A204AE-DF69-46B7-8932-455DCD1AE4A1}"/>
              </a:ext>
            </a:extLst>
          </p:cNvPr>
          <p:cNvGraphicFramePr>
            <a:graphicFrameLocks noGrp="1"/>
          </p:cNvGraphicFramePr>
          <p:nvPr>
            <p:extLst>
              <p:ext uri="{D42A27DB-BD31-4B8C-83A1-F6EECF244321}">
                <p14:modId xmlns:p14="http://schemas.microsoft.com/office/powerpoint/2010/main" val="1124686161"/>
              </p:ext>
            </p:extLst>
          </p:nvPr>
        </p:nvGraphicFramePr>
        <p:xfrm>
          <a:off x="5803118" y="1375042"/>
          <a:ext cx="5550679" cy="2053959"/>
        </p:xfrm>
        <a:graphic>
          <a:graphicData uri="http://schemas.openxmlformats.org/drawingml/2006/table">
            <a:tbl>
              <a:tblPr firstRow="1" firstCol="1" bandRow="1"/>
              <a:tblGrid>
                <a:gridCol w="1638043">
                  <a:extLst>
                    <a:ext uri="{9D8B030D-6E8A-4147-A177-3AD203B41FA5}">
                      <a16:colId xmlns:a16="http://schemas.microsoft.com/office/drawing/2014/main" val="459514728"/>
                    </a:ext>
                  </a:extLst>
                </a:gridCol>
                <a:gridCol w="1017037">
                  <a:extLst>
                    <a:ext uri="{9D8B030D-6E8A-4147-A177-3AD203B41FA5}">
                      <a16:colId xmlns:a16="http://schemas.microsoft.com/office/drawing/2014/main" val="715356657"/>
                    </a:ext>
                  </a:extLst>
                </a:gridCol>
                <a:gridCol w="1049694">
                  <a:extLst>
                    <a:ext uri="{9D8B030D-6E8A-4147-A177-3AD203B41FA5}">
                      <a16:colId xmlns:a16="http://schemas.microsoft.com/office/drawing/2014/main" val="937258833"/>
                    </a:ext>
                  </a:extLst>
                </a:gridCol>
                <a:gridCol w="872412">
                  <a:extLst>
                    <a:ext uri="{9D8B030D-6E8A-4147-A177-3AD203B41FA5}">
                      <a16:colId xmlns:a16="http://schemas.microsoft.com/office/drawing/2014/main" val="88696545"/>
                    </a:ext>
                  </a:extLst>
                </a:gridCol>
                <a:gridCol w="973493">
                  <a:extLst>
                    <a:ext uri="{9D8B030D-6E8A-4147-A177-3AD203B41FA5}">
                      <a16:colId xmlns:a16="http://schemas.microsoft.com/office/drawing/2014/main" val="3146642039"/>
                    </a:ext>
                  </a:extLst>
                </a:gridCol>
              </a:tblGrid>
              <a:tr h="302275">
                <a:tc>
                  <a:txBody>
                    <a:bodyPr/>
                    <a:lstStyle/>
                    <a:p>
                      <a:pPr marL="0" marR="0" algn="ctr">
                        <a:lnSpc>
                          <a:spcPct val="107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Product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44546A"/>
                      </a:solidFill>
                      <a:prstDash val="solid"/>
                      <a:round/>
                      <a:headEnd type="none" w="med" len="med"/>
                      <a:tailEnd type="none" w="med" len="med"/>
                    </a:lnL>
                    <a:lnR w="12700" cap="flat" cmpd="sng" algn="ctr">
                      <a:solidFill>
                        <a:srgbClr val="F8CBAD"/>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44546A"/>
                    </a:solidFill>
                  </a:tcPr>
                </a:tc>
                <a:tc>
                  <a:txBody>
                    <a:bodyPr/>
                    <a:lstStyle/>
                    <a:p>
                      <a:pPr marL="0" marR="0" algn="ctr">
                        <a:lnSpc>
                          <a:spcPct val="107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Description</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CBAD"/>
                      </a:solidFill>
                      <a:prstDash val="solid"/>
                      <a:round/>
                      <a:headEnd type="none" w="med" len="med"/>
                      <a:tailEnd type="none" w="med" len="med"/>
                    </a:lnL>
                    <a:lnR w="12700" cap="flat" cmpd="sng" algn="ctr">
                      <a:solidFill>
                        <a:srgbClr val="F8CBAD"/>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44546A"/>
                    </a:solidFill>
                  </a:tcPr>
                </a:tc>
                <a:tc>
                  <a:txBody>
                    <a:bodyPr/>
                    <a:lstStyle/>
                    <a:p>
                      <a:pPr marL="0" marR="0" algn="ctr">
                        <a:lnSpc>
                          <a:spcPct val="107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Unit Price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CBAD"/>
                      </a:solidFill>
                      <a:prstDash val="solid"/>
                      <a:round/>
                      <a:headEnd type="none" w="med" len="med"/>
                      <a:tailEnd type="none" w="med" len="med"/>
                    </a:lnL>
                    <a:lnR w="12700" cap="flat" cmpd="sng" algn="ctr">
                      <a:solidFill>
                        <a:srgbClr val="F8CBAD"/>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44546A"/>
                    </a:solidFill>
                  </a:tcPr>
                </a:tc>
                <a:tc>
                  <a:txBody>
                    <a:bodyPr/>
                    <a:lstStyle/>
                    <a:p>
                      <a:pPr marL="0" marR="0" algn="ctr">
                        <a:lnSpc>
                          <a:spcPct val="107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Quantity</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CBAD"/>
                      </a:solidFill>
                      <a:prstDash val="solid"/>
                      <a:round/>
                      <a:headEnd type="none" w="med" len="med"/>
                      <a:tailEnd type="none" w="med" len="med"/>
                    </a:lnL>
                    <a:lnR w="12700" cap="flat" cmpd="sng" algn="ctr">
                      <a:solidFill>
                        <a:srgbClr val="F8CBAD"/>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44546A"/>
                    </a:solidFill>
                  </a:tcPr>
                </a:tc>
                <a:tc>
                  <a:txBody>
                    <a:bodyPr/>
                    <a:lstStyle/>
                    <a:p>
                      <a:pPr marL="0" marR="0" algn="ctr">
                        <a:lnSpc>
                          <a:spcPct val="107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Total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CBAD"/>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44546A"/>
                    </a:solidFill>
                  </a:tcPr>
                </a:tc>
                <a:extLst>
                  <a:ext uri="{0D108BD9-81ED-4DB2-BD59-A6C34878D82A}">
                    <a16:rowId xmlns:a16="http://schemas.microsoft.com/office/drawing/2014/main" val="3098853741"/>
                  </a:ext>
                </a:extLst>
              </a:tr>
              <a:tr h="298656">
                <a:tc>
                  <a:txBody>
                    <a:bodyPr/>
                    <a:lstStyle/>
                    <a:p>
                      <a:pPr marL="0" marR="0" indent="127000" algn="l">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Sunny </a:t>
                      </a:r>
                      <a:r>
                        <a:rPr lang="en-US" sz="100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Tripower</a:t>
                      </a: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240000TL-US (SMA)</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44546A"/>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marR="0" indent="12700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Inverter</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marR="0" indent="127000" algn="ctr">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$4,500.00</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marR="0" indent="127000" algn="ctr">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marR="0" indent="127000" algn="ctr">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$13,500.00</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3848790088"/>
                  </a:ext>
                </a:extLst>
              </a:tr>
              <a:tr h="298656">
                <a:tc>
                  <a:txBody>
                    <a:bodyPr/>
                    <a:lstStyle/>
                    <a:p>
                      <a:pPr marL="0" marR="0" indent="127000" algn="l">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Hanwha, </a:t>
                      </a:r>
                      <a:r>
                        <a:rPr lang="en-US" sz="100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Q.Peak</a:t>
                      </a: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L-G4.2 370</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44546A"/>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tc>
                  <a:txBody>
                    <a:bodyPr/>
                    <a:lstStyle/>
                    <a:p>
                      <a:pPr marL="0" marR="0" indent="12700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Module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tc>
                  <a:txBody>
                    <a:bodyPr/>
                    <a:lstStyle/>
                    <a:p>
                      <a:pPr marL="0" marR="0" indent="127000" algn="ctr">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$237.00</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tc>
                  <a:txBody>
                    <a:bodyPr/>
                    <a:lstStyle/>
                    <a:p>
                      <a:pPr marL="0" marR="0" indent="127000" algn="ctr">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171</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tc>
                  <a:txBody>
                    <a:bodyPr/>
                    <a:lstStyle/>
                    <a:p>
                      <a:pPr marL="0" marR="0" indent="127000" algn="ctr">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$40,527.00</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extLst>
                  <a:ext uri="{0D108BD9-81ED-4DB2-BD59-A6C34878D82A}">
                    <a16:rowId xmlns:a16="http://schemas.microsoft.com/office/drawing/2014/main" val="905970718"/>
                  </a:ext>
                </a:extLst>
              </a:tr>
              <a:tr h="274741">
                <a:tc>
                  <a:txBody>
                    <a:bodyPr/>
                    <a:lstStyle/>
                    <a:p>
                      <a:pPr marL="0" marR="0" indent="127000" algn="l">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Everest Cross Rail System</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44546A"/>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marR="0" indent="12700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Support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marR="0" indent="127000" algn="ctr">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171</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marR="0" indent="127000" algn="ctr">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$0.00</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532152382"/>
                  </a:ext>
                </a:extLst>
              </a:tr>
              <a:tr h="160984">
                <a:tc>
                  <a:txBody>
                    <a:bodyPr/>
                    <a:lstStyle/>
                    <a:p>
                      <a:pPr marL="0" marR="0" indent="127000" algn="l">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Combiner Box</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44546A"/>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tc>
                  <a:txBody>
                    <a:bodyPr/>
                    <a:lstStyle/>
                    <a:p>
                      <a:pPr marL="0" marR="0" indent="12700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Combiner</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tc>
                  <a:txBody>
                    <a:bodyPr/>
                    <a:lstStyle/>
                    <a:p>
                      <a:pPr>
                        <a:lnSpc>
                          <a:spcPct val="107000"/>
                        </a:lnSpc>
                      </a:pPr>
                      <a:endParaRPr lang="en-US" sz="11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tc>
                  <a:txBody>
                    <a:bodyPr/>
                    <a:lstStyle/>
                    <a:p>
                      <a:pPr marL="0" marR="0" indent="127000" algn="ctr">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tc>
                  <a:txBody>
                    <a:bodyPr/>
                    <a:lstStyle/>
                    <a:p>
                      <a:pPr marL="0" marR="0" indent="127000" algn="ctr">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$0.00</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extLst>
                  <a:ext uri="{0D108BD9-81ED-4DB2-BD59-A6C34878D82A}">
                    <a16:rowId xmlns:a16="http://schemas.microsoft.com/office/drawing/2014/main" val="3103536546"/>
                  </a:ext>
                </a:extLst>
              </a:tr>
              <a:tr h="160150">
                <a:tc>
                  <a:txBody>
                    <a:bodyPr/>
                    <a:lstStyle/>
                    <a:p>
                      <a:pPr marL="0" marR="0" indent="127000" algn="l">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 CU</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44546A"/>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marR="0" indent="12700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Copper Wiring</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$0.24</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marR="0" indent="127000" algn="ctr">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1367</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marR="0" indent="127000" algn="ctr">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$328.08</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4251130429"/>
                  </a:ext>
                </a:extLst>
              </a:tr>
              <a:tr h="224047">
                <a:tc>
                  <a:txBody>
                    <a:bodyPr/>
                    <a:lstStyle/>
                    <a:p>
                      <a:pPr marL="0" marR="0" indent="127000" algn="l">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CU</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44546A"/>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tc>
                  <a:txBody>
                    <a:bodyPr/>
                    <a:lstStyle/>
                    <a:p>
                      <a:pPr marL="0" marR="0" indent="12700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Copper wiring</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tc>
                  <a:txBody>
                    <a:bodyPr/>
                    <a:lstStyle/>
                    <a:p>
                      <a:pPr marL="0" marR="0" indent="127000" algn="ctr">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$0.17</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tc>
                  <a:txBody>
                    <a:bodyPr/>
                    <a:lstStyle/>
                    <a:p>
                      <a:pPr marL="0" marR="0" indent="127000" algn="ctr">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557.9</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tc>
                  <a:txBody>
                    <a:bodyPr/>
                    <a:lstStyle/>
                    <a:p>
                      <a:pPr marL="0" marR="0" indent="127000" algn="ctr">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$94.84</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extLst>
                  <a:ext uri="{0D108BD9-81ED-4DB2-BD59-A6C34878D82A}">
                    <a16:rowId xmlns:a16="http://schemas.microsoft.com/office/drawing/2014/main" val="400903017"/>
                  </a:ext>
                </a:extLst>
              </a:tr>
              <a:tr h="274741">
                <a:tc>
                  <a:txBody>
                    <a:bodyPr/>
                    <a:lstStyle/>
                    <a:p>
                      <a:pPr marL="0" marR="0" indent="127635" algn="l">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Total</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44546A"/>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marR="0" indent="127635"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marR="0" indent="127635"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marR="0" indent="127635"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$54,449.92</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3336603641"/>
                  </a:ext>
                </a:extLst>
              </a:tr>
            </a:tbl>
          </a:graphicData>
        </a:graphic>
      </p:graphicFrame>
    </p:spTree>
    <p:extLst>
      <p:ext uri="{BB962C8B-B14F-4D97-AF65-F5344CB8AC3E}">
        <p14:creationId xmlns:p14="http://schemas.microsoft.com/office/powerpoint/2010/main" val="119664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723D-6655-4D77-8BC7-765A4CEFE082}"/>
              </a:ext>
            </a:extLst>
          </p:cNvPr>
          <p:cNvSpPr>
            <a:spLocks noGrp="1"/>
          </p:cNvSpPr>
          <p:nvPr>
            <p:ph type="title"/>
          </p:nvPr>
        </p:nvSpPr>
        <p:spPr/>
        <p:txBody>
          <a:bodyPr/>
          <a:lstStyle/>
          <a:p>
            <a:r>
              <a:rPr lang="en-US"/>
              <a:t>Battery Backup</a:t>
            </a:r>
          </a:p>
        </p:txBody>
      </p:sp>
      <p:pic>
        <p:nvPicPr>
          <p:cNvPr id="7" name="Content Placeholder 6" descr="A picture containing text, container, box&#10;&#10;Description automatically generated">
            <a:extLst>
              <a:ext uri="{FF2B5EF4-FFF2-40B4-BE49-F238E27FC236}">
                <a16:creationId xmlns:a16="http://schemas.microsoft.com/office/drawing/2014/main" id="{538132EF-46B3-447E-8761-831BEC0E66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56782" y="1301621"/>
            <a:ext cx="4861250" cy="4861250"/>
          </a:xfrm>
        </p:spPr>
      </p:pic>
      <p:sp>
        <p:nvSpPr>
          <p:cNvPr id="4" name="Slide Number Placeholder 3">
            <a:extLst>
              <a:ext uri="{FF2B5EF4-FFF2-40B4-BE49-F238E27FC236}">
                <a16:creationId xmlns:a16="http://schemas.microsoft.com/office/drawing/2014/main" id="{969EB19B-ECE0-4F02-A355-AE22E018166E}"/>
              </a:ext>
            </a:extLst>
          </p:cNvPr>
          <p:cNvSpPr>
            <a:spLocks noGrp="1"/>
          </p:cNvSpPr>
          <p:nvPr>
            <p:ph type="sldNum" sz="quarter" idx="12"/>
          </p:nvPr>
        </p:nvSpPr>
        <p:spPr/>
        <p:txBody>
          <a:bodyPr/>
          <a:lstStyle/>
          <a:p>
            <a:fld id="{330EA680-D336-4FF7-8B7A-9848BB0A1C32}" type="slidenum">
              <a:rPr lang="en-US" smtClean="0">
                <a:solidFill>
                  <a:prstClr val="white"/>
                </a:solidFill>
              </a:rPr>
              <a:pPr/>
              <a:t>14</a:t>
            </a:fld>
            <a:endParaRPr lang="en-US">
              <a:solidFill>
                <a:prstClr val="white"/>
              </a:solidFill>
            </a:endParaRPr>
          </a:p>
        </p:txBody>
      </p:sp>
      <p:pic>
        <p:nvPicPr>
          <p:cNvPr id="5" name="Picture 4">
            <a:extLst>
              <a:ext uri="{FF2B5EF4-FFF2-40B4-BE49-F238E27FC236}">
                <a16:creationId xmlns:a16="http://schemas.microsoft.com/office/drawing/2014/main" id="{7808291B-A8EC-4B5F-BF7E-4AF399FBEC29}"/>
              </a:ext>
            </a:extLst>
          </p:cNvPr>
          <p:cNvPicPr/>
          <p:nvPr/>
        </p:nvPicPr>
        <p:blipFill>
          <a:blip r:embed="rId4">
            <a:extLst>
              <a:ext uri="{28A0092B-C50C-407E-A947-70E740481C1C}">
                <a14:useLocalDpi xmlns:a14="http://schemas.microsoft.com/office/drawing/2010/main" val="0"/>
              </a:ext>
            </a:extLst>
          </a:blip>
          <a:stretch>
            <a:fillRect/>
          </a:stretch>
        </p:blipFill>
        <p:spPr>
          <a:xfrm>
            <a:off x="838200" y="3057419"/>
            <a:ext cx="6010469" cy="3189426"/>
          </a:xfrm>
          <a:prstGeom prst="rect">
            <a:avLst/>
          </a:prstGeom>
        </p:spPr>
      </p:pic>
      <p:graphicFrame>
        <p:nvGraphicFramePr>
          <p:cNvPr id="8" name="Table 8">
            <a:extLst>
              <a:ext uri="{FF2B5EF4-FFF2-40B4-BE49-F238E27FC236}">
                <a16:creationId xmlns:a16="http://schemas.microsoft.com/office/drawing/2014/main" id="{38834115-38DE-446A-8824-370602DF7B76}"/>
              </a:ext>
            </a:extLst>
          </p:cNvPr>
          <p:cNvGraphicFramePr>
            <a:graphicFrameLocks noGrp="1"/>
          </p:cNvGraphicFramePr>
          <p:nvPr>
            <p:extLst>
              <p:ext uri="{D42A27DB-BD31-4B8C-83A1-F6EECF244321}">
                <p14:modId xmlns:p14="http://schemas.microsoft.com/office/powerpoint/2010/main" val="1088585292"/>
              </p:ext>
            </p:extLst>
          </p:nvPr>
        </p:nvGraphicFramePr>
        <p:xfrm>
          <a:off x="838200" y="1398015"/>
          <a:ext cx="4979438" cy="1483360"/>
        </p:xfrm>
        <a:graphic>
          <a:graphicData uri="http://schemas.openxmlformats.org/drawingml/2006/table">
            <a:tbl>
              <a:tblPr firstRow="1" bandRow="1">
                <a:tableStyleId>{616DA210-FB5B-4158-B5E0-FEB733F419BA}</a:tableStyleId>
              </a:tblPr>
              <a:tblGrid>
                <a:gridCol w="2016967">
                  <a:extLst>
                    <a:ext uri="{9D8B030D-6E8A-4147-A177-3AD203B41FA5}">
                      <a16:colId xmlns:a16="http://schemas.microsoft.com/office/drawing/2014/main" val="1279917317"/>
                    </a:ext>
                  </a:extLst>
                </a:gridCol>
                <a:gridCol w="2962471">
                  <a:extLst>
                    <a:ext uri="{9D8B030D-6E8A-4147-A177-3AD203B41FA5}">
                      <a16:colId xmlns:a16="http://schemas.microsoft.com/office/drawing/2014/main" val="2594264729"/>
                    </a:ext>
                  </a:extLst>
                </a:gridCol>
              </a:tblGrid>
              <a:tr h="370840">
                <a:tc>
                  <a:txBody>
                    <a:bodyPr/>
                    <a:lstStyle/>
                    <a:p>
                      <a:r>
                        <a:rPr lang="en-US"/>
                        <a:t>Sizing</a:t>
                      </a:r>
                    </a:p>
                  </a:txBody>
                  <a:tcPr/>
                </a:tc>
                <a:tc>
                  <a:txBody>
                    <a:bodyPr/>
                    <a:lstStyle/>
                    <a:p>
                      <a:r>
                        <a:rPr lang="en-US"/>
                        <a:t>24 Batteries (3 Rows X 8 Units)</a:t>
                      </a:r>
                    </a:p>
                  </a:txBody>
                  <a:tcPr/>
                </a:tc>
                <a:extLst>
                  <a:ext uri="{0D108BD9-81ED-4DB2-BD59-A6C34878D82A}">
                    <a16:rowId xmlns:a16="http://schemas.microsoft.com/office/drawing/2014/main" val="4231640150"/>
                  </a:ext>
                </a:extLst>
              </a:tr>
              <a:tr h="370840">
                <a:tc>
                  <a:txBody>
                    <a:bodyPr/>
                    <a:lstStyle/>
                    <a:p>
                      <a:r>
                        <a:rPr lang="en-US"/>
                        <a:t>Capacity and Duration</a:t>
                      </a:r>
                    </a:p>
                  </a:txBody>
                  <a:tcPr/>
                </a:tc>
                <a:tc>
                  <a:txBody>
                    <a:bodyPr/>
                    <a:lstStyle/>
                    <a:p>
                      <a:r>
                        <a:rPr lang="en-US"/>
                        <a:t>2 days of charge (22,608 Ah @ 48V)</a:t>
                      </a:r>
                    </a:p>
                  </a:txBody>
                  <a:tcPr/>
                </a:tc>
                <a:extLst>
                  <a:ext uri="{0D108BD9-81ED-4DB2-BD59-A6C34878D82A}">
                    <a16:rowId xmlns:a16="http://schemas.microsoft.com/office/drawing/2014/main" val="2381611059"/>
                  </a:ext>
                </a:extLst>
              </a:tr>
              <a:tr h="370840">
                <a:tc>
                  <a:txBody>
                    <a:bodyPr/>
                    <a:lstStyle/>
                    <a:p>
                      <a:r>
                        <a:rPr lang="en-US"/>
                        <a:t>Unit Cost</a:t>
                      </a:r>
                    </a:p>
                  </a:txBody>
                  <a:tcPr/>
                </a:tc>
                <a:tc>
                  <a:txBody>
                    <a:bodyPr/>
                    <a:lstStyle/>
                    <a:p>
                      <a:r>
                        <a:rPr lang="en-US" sz="1310" kern="1200">
                          <a:effectLst/>
                        </a:rPr>
                        <a:t>$1,098.31</a:t>
                      </a:r>
                      <a:endParaRPr lang="en-US"/>
                    </a:p>
                  </a:txBody>
                  <a:tcPr/>
                </a:tc>
                <a:extLst>
                  <a:ext uri="{0D108BD9-81ED-4DB2-BD59-A6C34878D82A}">
                    <a16:rowId xmlns:a16="http://schemas.microsoft.com/office/drawing/2014/main" val="482215143"/>
                  </a:ext>
                </a:extLst>
              </a:tr>
              <a:tr h="370840">
                <a:tc>
                  <a:txBody>
                    <a:bodyPr/>
                    <a:lstStyle/>
                    <a:p>
                      <a:r>
                        <a:rPr lang="en-US"/>
                        <a:t>Total Cost</a:t>
                      </a:r>
                    </a:p>
                  </a:txBody>
                  <a:tcPr/>
                </a:tc>
                <a:tc>
                  <a:txBody>
                    <a:bodyPr/>
                    <a:lstStyle/>
                    <a:p>
                      <a:r>
                        <a:rPr lang="en-US" sz="1310" b="1" kern="1200">
                          <a:effectLst/>
                        </a:rPr>
                        <a:t>$26,352.00</a:t>
                      </a:r>
                      <a:endParaRPr lang="en-US" b="1"/>
                    </a:p>
                  </a:txBody>
                  <a:tcPr/>
                </a:tc>
                <a:extLst>
                  <a:ext uri="{0D108BD9-81ED-4DB2-BD59-A6C34878D82A}">
                    <a16:rowId xmlns:a16="http://schemas.microsoft.com/office/drawing/2014/main" val="1267559079"/>
                  </a:ext>
                </a:extLst>
              </a:tr>
            </a:tbl>
          </a:graphicData>
        </a:graphic>
      </p:graphicFrame>
    </p:spTree>
    <p:extLst>
      <p:ext uri="{BB962C8B-B14F-4D97-AF65-F5344CB8AC3E}">
        <p14:creationId xmlns:p14="http://schemas.microsoft.com/office/powerpoint/2010/main" val="164609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text&#10;&#10;Description automatically generated">
            <a:extLst>
              <a:ext uri="{FF2B5EF4-FFF2-40B4-BE49-F238E27FC236}">
                <a16:creationId xmlns:a16="http://schemas.microsoft.com/office/drawing/2014/main" id="{8FED61AF-A022-4757-8E20-252E3D0C1312}"/>
              </a:ext>
            </a:extLst>
          </p:cNvPr>
          <p:cNvPicPr>
            <a:picLocks noGrp="1" noChangeAspect="1"/>
          </p:cNvPicPr>
          <p:nvPr>
            <p:ph idx="1"/>
          </p:nvPr>
        </p:nvPicPr>
        <p:blipFill>
          <a:blip r:embed="rId2"/>
          <a:stretch>
            <a:fillRect/>
          </a:stretch>
        </p:blipFill>
        <p:spPr>
          <a:xfrm>
            <a:off x="838200" y="2289175"/>
            <a:ext cx="5521325" cy="3051175"/>
          </a:xfrm>
        </p:spPr>
      </p:pic>
      <p:pic>
        <p:nvPicPr>
          <p:cNvPr id="6" name="Picture 6" descr="A picture containing text, truck, road, golfcart&#10;&#10;Description automatically generated">
            <a:extLst>
              <a:ext uri="{FF2B5EF4-FFF2-40B4-BE49-F238E27FC236}">
                <a16:creationId xmlns:a16="http://schemas.microsoft.com/office/drawing/2014/main" id="{981D698B-6161-4FBA-8278-BB28018521F4}"/>
              </a:ext>
            </a:extLst>
          </p:cNvPr>
          <p:cNvPicPr>
            <a:picLocks noChangeAspect="1"/>
          </p:cNvPicPr>
          <p:nvPr/>
        </p:nvPicPr>
        <p:blipFill>
          <a:blip r:embed="rId3"/>
          <a:stretch>
            <a:fillRect/>
          </a:stretch>
        </p:blipFill>
        <p:spPr>
          <a:xfrm>
            <a:off x="6430963" y="2289175"/>
            <a:ext cx="4922838" cy="3051175"/>
          </a:xfrm>
          <a:prstGeom prst="rect">
            <a:avLst/>
          </a:prstGeom>
        </p:spPr>
      </p:pic>
      <p:sp>
        <p:nvSpPr>
          <p:cNvPr id="2" name="Title 1">
            <a:extLst>
              <a:ext uri="{FF2B5EF4-FFF2-40B4-BE49-F238E27FC236}">
                <a16:creationId xmlns:a16="http://schemas.microsoft.com/office/drawing/2014/main" id="{5EA47D69-3563-4DBB-83F3-A349B23264A6}"/>
              </a:ext>
            </a:extLst>
          </p:cNvPr>
          <p:cNvSpPr>
            <a:spLocks noGrp="1"/>
          </p:cNvSpPr>
          <p:nvPr>
            <p:ph type="title"/>
          </p:nvPr>
        </p:nvSpPr>
        <p:spPr>
          <a:xfrm>
            <a:off x="838200" y="365126"/>
            <a:ext cx="10515600" cy="856845"/>
          </a:xfrm>
        </p:spPr>
        <p:txBody>
          <a:bodyPr anchor="ctr">
            <a:normAutofit/>
          </a:bodyPr>
          <a:lstStyle/>
          <a:p>
            <a:r>
              <a:rPr lang="en-US"/>
              <a:t>Equipment – Golf Carts</a:t>
            </a:r>
          </a:p>
        </p:txBody>
      </p:sp>
      <p:sp>
        <p:nvSpPr>
          <p:cNvPr id="4" name="Slide Number Placeholder 3">
            <a:extLst>
              <a:ext uri="{FF2B5EF4-FFF2-40B4-BE49-F238E27FC236}">
                <a16:creationId xmlns:a16="http://schemas.microsoft.com/office/drawing/2014/main" id="{765D623C-5B57-40F8-9296-7B67C1908B3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330EA680-D336-4FF7-8B7A-9848BB0A1C32}" type="slidenum">
              <a:rPr lang="en-US" smtClean="0">
                <a:solidFill>
                  <a:prstClr val="white"/>
                </a:solidFill>
              </a:rPr>
              <a:pPr>
                <a:spcAft>
                  <a:spcPts val="600"/>
                </a:spcAft>
              </a:pPr>
              <a:t>15</a:t>
            </a:fld>
            <a:endParaRPr lang="en-US">
              <a:solidFill>
                <a:prstClr val="white"/>
              </a:solidFill>
            </a:endParaRPr>
          </a:p>
        </p:txBody>
      </p:sp>
      <p:pic>
        <p:nvPicPr>
          <p:cNvPr id="7" name="Picture 7">
            <a:extLst>
              <a:ext uri="{FF2B5EF4-FFF2-40B4-BE49-F238E27FC236}">
                <a16:creationId xmlns:a16="http://schemas.microsoft.com/office/drawing/2014/main" id="{FD47FAAB-4197-4782-B82D-A2DBF8EF4CB3}"/>
              </a:ext>
            </a:extLst>
          </p:cNvPr>
          <p:cNvPicPr>
            <a:picLocks noChangeAspect="1"/>
          </p:cNvPicPr>
          <p:nvPr/>
        </p:nvPicPr>
        <p:blipFill>
          <a:blip r:embed="rId4"/>
          <a:stretch>
            <a:fillRect/>
          </a:stretch>
        </p:blipFill>
        <p:spPr>
          <a:xfrm>
            <a:off x="2078566" y="1340427"/>
            <a:ext cx="2743200" cy="748145"/>
          </a:xfrm>
          <a:prstGeom prst="rect">
            <a:avLst/>
          </a:prstGeom>
        </p:spPr>
      </p:pic>
      <p:pic>
        <p:nvPicPr>
          <p:cNvPr id="8" name="Picture 8">
            <a:extLst>
              <a:ext uri="{FF2B5EF4-FFF2-40B4-BE49-F238E27FC236}">
                <a16:creationId xmlns:a16="http://schemas.microsoft.com/office/drawing/2014/main" id="{7AC9B2E7-8EA7-4F06-99C2-1B24C79C7DAC}"/>
              </a:ext>
            </a:extLst>
          </p:cNvPr>
          <p:cNvPicPr>
            <a:picLocks noChangeAspect="1"/>
          </p:cNvPicPr>
          <p:nvPr/>
        </p:nvPicPr>
        <p:blipFill>
          <a:blip r:embed="rId5"/>
          <a:stretch>
            <a:fillRect/>
          </a:stretch>
        </p:blipFill>
        <p:spPr>
          <a:xfrm>
            <a:off x="4047067" y="5699749"/>
            <a:ext cx="3917950" cy="221004"/>
          </a:xfrm>
          <a:prstGeom prst="rect">
            <a:avLst/>
          </a:prstGeom>
        </p:spPr>
      </p:pic>
      <p:pic>
        <p:nvPicPr>
          <p:cNvPr id="9" name="Picture 9" descr="A picture containing text, tableware, plate, dishware&#10;&#10;Description automatically generated">
            <a:extLst>
              <a:ext uri="{FF2B5EF4-FFF2-40B4-BE49-F238E27FC236}">
                <a16:creationId xmlns:a16="http://schemas.microsoft.com/office/drawing/2014/main" id="{3543CB52-0233-40D5-A017-450D27F57BCF}"/>
              </a:ext>
            </a:extLst>
          </p:cNvPr>
          <p:cNvPicPr>
            <a:picLocks noChangeAspect="1"/>
          </p:cNvPicPr>
          <p:nvPr/>
        </p:nvPicPr>
        <p:blipFill>
          <a:blip r:embed="rId6"/>
          <a:stretch>
            <a:fillRect/>
          </a:stretch>
        </p:blipFill>
        <p:spPr>
          <a:xfrm>
            <a:off x="7624233" y="1340348"/>
            <a:ext cx="2743200" cy="896471"/>
          </a:xfrm>
          <a:prstGeom prst="rect">
            <a:avLst/>
          </a:prstGeom>
        </p:spPr>
      </p:pic>
    </p:spTree>
    <p:extLst>
      <p:ext uri="{BB962C8B-B14F-4D97-AF65-F5344CB8AC3E}">
        <p14:creationId xmlns:p14="http://schemas.microsoft.com/office/powerpoint/2010/main" val="2130535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340BE2-2C83-4A11-ADF5-ED8E936FF888}"/>
              </a:ext>
            </a:extLst>
          </p:cNvPr>
          <p:cNvSpPr>
            <a:spLocks noGrp="1"/>
          </p:cNvSpPr>
          <p:nvPr>
            <p:ph type="sldNum" sz="quarter" idx="12"/>
          </p:nvPr>
        </p:nvSpPr>
        <p:spPr/>
        <p:txBody>
          <a:bodyPr/>
          <a:lstStyle/>
          <a:p>
            <a:fld id="{330EA680-D336-4FF7-8B7A-9848BB0A1C32}" type="slidenum">
              <a:rPr lang="en-US" smtClean="0">
                <a:solidFill>
                  <a:prstClr val="white"/>
                </a:solidFill>
              </a:rPr>
              <a:pPr/>
              <a:t>16</a:t>
            </a:fld>
            <a:endParaRPr lang="en-US">
              <a:solidFill>
                <a:prstClr val="white"/>
              </a:solidFill>
            </a:endParaRPr>
          </a:p>
        </p:txBody>
      </p:sp>
      <p:pic>
        <p:nvPicPr>
          <p:cNvPr id="10" name="Content Placeholder 9">
            <a:extLst>
              <a:ext uri="{FF2B5EF4-FFF2-40B4-BE49-F238E27FC236}">
                <a16:creationId xmlns:a16="http://schemas.microsoft.com/office/drawing/2014/main" id="{D0A4E6AB-9911-4CAD-9BFB-69450691E40D}"/>
              </a:ext>
            </a:extLst>
          </p:cNvPr>
          <p:cNvPicPr>
            <a:picLocks noGrp="1" noChangeAspect="1"/>
          </p:cNvPicPr>
          <p:nvPr>
            <p:ph idx="1"/>
          </p:nvPr>
        </p:nvPicPr>
        <p:blipFill rotWithShape="1">
          <a:blip r:embed="rId2"/>
          <a:srcRect t="1455" r="1635"/>
          <a:stretch/>
        </p:blipFill>
        <p:spPr>
          <a:xfrm>
            <a:off x="3819946" y="338658"/>
            <a:ext cx="8394192" cy="5948209"/>
          </a:xfrm>
          <a:prstGeom prst="rect">
            <a:avLst/>
          </a:prstGeom>
        </p:spPr>
      </p:pic>
      <p:sp>
        <p:nvSpPr>
          <p:cNvPr id="11" name="Rectangle 10">
            <a:extLst>
              <a:ext uri="{FF2B5EF4-FFF2-40B4-BE49-F238E27FC236}">
                <a16:creationId xmlns:a16="http://schemas.microsoft.com/office/drawing/2014/main" id="{ABF1FE81-BFFA-4FE4-9652-22BB66A50D98}"/>
              </a:ext>
            </a:extLst>
          </p:cNvPr>
          <p:cNvSpPr/>
          <p:nvPr/>
        </p:nvSpPr>
        <p:spPr>
          <a:xfrm>
            <a:off x="3682746" y="1286964"/>
            <a:ext cx="2517107" cy="1570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DEB4CB-3425-4CB7-9187-A25565CE0BC7}"/>
              </a:ext>
            </a:extLst>
          </p:cNvPr>
          <p:cNvSpPr/>
          <p:nvPr/>
        </p:nvSpPr>
        <p:spPr>
          <a:xfrm>
            <a:off x="4032061" y="295643"/>
            <a:ext cx="3133820" cy="1101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91138C-9EF3-4EE6-B00C-17EA600BCE74}"/>
              </a:ext>
            </a:extLst>
          </p:cNvPr>
          <p:cNvSpPr>
            <a:spLocks noGrp="1"/>
          </p:cNvSpPr>
          <p:nvPr>
            <p:ph type="title"/>
          </p:nvPr>
        </p:nvSpPr>
        <p:spPr/>
        <p:txBody>
          <a:bodyPr/>
          <a:lstStyle/>
          <a:p>
            <a:r>
              <a:rPr lang="en-US"/>
              <a:t>Equipment – Lawn Care</a:t>
            </a:r>
          </a:p>
        </p:txBody>
      </p:sp>
      <p:pic>
        <p:nvPicPr>
          <p:cNvPr id="16" name="Picture 15">
            <a:extLst>
              <a:ext uri="{FF2B5EF4-FFF2-40B4-BE49-F238E27FC236}">
                <a16:creationId xmlns:a16="http://schemas.microsoft.com/office/drawing/2014/main" id="{7C9B18F9-207E-4DB5-BA5D-658077CC39F8}"/>
              </a:ext>
            </a:extLst>
          </p:cNvPr>
          <p:cNvPicPr/>
          <p:nvPr/>
        </p:nvPicPr>
        <p:blipFill rotWithShape="1">
          <a:blip r:embed="rId3" cstate="print">
            <a:extLst>
              <a:ext uri="{28A0092B-C50C-407E-A947-70E740481C1C}">
                <a14:useLocalDpi xmlns:a14="http://schemas.microsoft.com/office/drawing/2010/main" val="0"/>
              </a:ext>
            </a:extLst>
          </a:blip>
          <a:srcRect l="50000" t="21054" r="9107"/>
          <a:stretch/>
        </p:blipFill>
        <p:spPr>
          <a:xfrm>
            <a:off x="330487" y="2823884"/>
            <a:ext cx="2956560" cy="3210877"/>
          </a:xfrm>
          <a:prstGeom prst="rect">
            <a:avLst/>
          </a:prstGeom>
        </p:spPr>
      </p:pic>
      <p:sp>
        <p:nvSpPr>
          <p:cNvPr id="17" name="Rectangle 16">
            <a:extLst>
              <a:ext uri="{FF2B5EF4-FFF2-40B4-BE49-F238E27FC236}">
                <a16:creationId xmlns:a16="http://schemas.microsoft.com/office/drawing/2014/main" id="{8E5505E5-C9F7-400E-8162-81C4E85B8F4A}"/>
              </a:ext>
            </a:extLst>
          </p:cNvPr>
          <p:cNvSpPr/>
          <p:nvPr/>
        </p:nvSpPr>
        <p:spPr>
          <a:xfrm>
            <a:off x="2878033" y="2763427"/>
            <a:ext cx="530172" cy="471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100D71-B855-49B2-AC51-9C157CE9DFD8}"/>
              </a:ext>
            </a:extLst>
          </p:cNvPr>
          <p:cNvSpPr/>
          <p:nvPr/>
        </p:nvSpPr>
        <p:spPr>
          <a:xfrm>
            <a:off x="308028" y="2998965"/>
            <a:ext cx="530172" cy="471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CF20A88-6362-4383-8E60-7F2DEF34D826}"/>
              </a:ext>
            </a:extLst>
          </p:cNvPr>
          <p:cNvPicPr>
            <a:picLocks noChangeAspect="1"/>
          </p:cNvPicPr>
          <p:nvPr/>
        </p:nvPicPr>
        <p:blipFill>
          <a:blip r:embed="rId4"/>
          <a:stretch>
            <a:fillRect/>
          </a:stretch>
        </p:blipFill>
        <p:spPr>
          <a:xfrm>
            <a:off x="878684" y="1348215"/>
            <a:ext cx="4298599" cy="1503776"/>
          </a:xfrm>
          <a:prstGeom prst="rect">
            <a:avLst/>
          </a:prstGeom>
        </p:spPr>
      </p:pic>
    </p:spTree>
    <p:extLst>
      <p:ext uri="{BB962C8B-B14F-4D97-AF65-F5344CB8AC3E}">
        <p14:creationId xmlns:p14="http://schemas.microsoft.com/office/powerpoint/2010/main" val="421988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9BFB767-8B71-4042-9897-3938D7947F9B}"/>
              </a:ext>
            </a:extLst>
          </p:cNvPr>
          <p:cNvGraphicFramePr>
            <a:graphicFrameLocks/>
          </p:cNvGraphicFramePr>
          <p:nvPr>
            <p:extLst>
              <p:ext uri="{D42A27DB-BD31-4B8C-83A1-F6EECF244321}">
                <p14:modId xmlns:p14="http://schemas.microsoft.com/office/powerpoint/2010/main" val="2233804728"/>
              </p:ext>
            </p:extLst>
          </p:nvPr>
        </p:nvGraphicFramePr>
        <p:xfrm>
          <a:off x="0" y="0"/>
          <a:ext cx="6220893" cy="33283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EFAA0901-6D5B-FE40-BD70-88CCA8D64798}"/>
              </a:ext>
            </a:extLst>
          </p:cNvPr>
          <p:cNvGraphicFramePr>
            <a:graphicFrameLocks/>
          </p:cNvGraphicFramePr>
          <p:nvPr>
            <p:extLst>
              <p:ext uri="{D42A27DB-BD31-4B8C-83A1-F6EECF244321}">
                <p14:modId xmlns:p14="http://schemas.microsoft.com/office/powerpoint/2010/main" val="3061238203"/>
              </p:ext>
            </p:extLst>
          </p:nvPr>
        </p:nvGraphicFramePr>
        <p:xfrm>
          <a:off x="-4232" y="3488507"/>
          <a:ext cx="6207903" cy="34433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7397D700-0E1C-2B41-89B6-434D7D03A08B}"/>
              </a:ext>
            </a:extLst>
          </p:cNvPr>
          <p:cNvGraphicFramePr>
            <a:graphicFrameLocks noGrp="1"/>
          </p:cNvGraphicFramePr>
          <p:nvPr>
            <p:extLst>
              <p:ext uri="{D42A27DB-BD31-4B8C-83A1-F6EECF244321}">
                <p14:modId xmlns:p14="http://schemas.microsoft.com/office/powerpoint/2010/main" val="1871293800"/>
              </p:ext>
            </p:extLst>
          </p:nvPr>
        </p:nvGraphicFramePr>
        <p:xfrm>
          <a:off x="6631558" y="311285"/>
          <a:ext cx="5201407" cy="5929620"/>
        </p:xfrm>
        <a:graphic>
          <a:graphicData uri="http://schemas.openxmlformats.org/drawingml/2006/table">
            <a:tbl>
              <a:tblPr/>
              <a:tblGrid>
                <a:gridCol w="508582">
                  <a:extLst>
                    <a:ext uri="{9D8B030D-6E8A-4147-A177-3AD203B41FA5}">
                      <a16:colId xmlns:a16="http://schemas.microsoft.com/office/drawing/2014/main" val="1962864960"/>
                    </a:ext>
                  </a:extLst>
                </a:gridCol>
                <a:gridCol w="514362">
                  <a:extLst>
                    <a:ext uri="{9D8B030D-6E8A-4147-A177-3AD203B41FA5}">
                      <a16:colId xmlns:a16="http://schemas.microsoft.com/office/drawing/2014/main" val="752070424"/>
                    </a:ext>
                  </a:extLst>
                </a:gridCol>
                <a:gridCol w="508582">
                  <a:extLst>
                    <a:ext uri="{9D8B030D-6E8A-4147-A177-3AD203B41FA5}">
                      <a16:colId xmlns:a16="http://schemas.microsoft.com/office/drawing/2014/main" val="20826372"/>
                    </a:ext>
                  </a:extLst>
                </a:gridCol>
                <a:gridCol w="516288">
                  <a:extLst>
                    <a:ext uri="{9D8B030D-6E8A-4147-A177-3AD203B41FA5}">
                      <a16:colId xmlns:a16="http://schemas.microsoft.com/office/drawing/2014/main" val="2014121494"/>
                    </a:ext>
                  </a:extLst>
                </a:gridCol>
                <a:gridCol w="516288">
                  <a:extLst>
                    <a:ext uri="{9D8B030D-6E8A-4147-A177-3AD203B41FA5}">
                      <a16:colId xmlns:a16="http://schemas.microsoft.com/office/drawing/2014/main" val="3054571940"/>
                    </a:ext>
                  </a:extLst>
                </a:gridCol>
                <a:gridCol w="516288">
                  <a:extLst>
                    <a:ext uri="{9D8B030D-6E8A-4147-A177-3AD203B41FA5}">
                      <a16:colId xmlns:a16="http://schemas.microsoft.com/office/drawing/2014/main" val="1296771445"/>
                    </a:ext>
                  </a:extLst>
                </a:gridCol>
                <a:gridCol w="516288">
                  <a:extLst>
                    <a:ext uri="{9D8B030D-6E8A-4147-A177-3AD203B41FA5}">
                      <a16:colId xmlns:a16="http://schemas.microsoft.com/office/drawing/2014/main" val="1994345572"/>
                    </a:ext>
                  </a:extLst>
                </a:gridCol>
                <a:gridCol w="516288">
                  <a:extLst>
                    <a:ext uri="{9D8B030D-6E8A-4147-A177-3AD203B41FA5}">
                      <a16:colId xmlns:a16="http://schemas.microsoft.com/office/drawing/2014/main" val="2479522502"/>
                    </a:ext>
                  </a:extLst>
                </a:gridCol>
                <a:gridCol w="516288">
                  <a:extLst>
                    <a:ext uri="{9D8B030D-6E8A-4147-A177-3AD203B41FA5}">
                      <a16:colId xmlns:a16="http://schemas.microsoft.com/office/drawing/2014/main" val="688024405"/>
                    </a:ext>
                  </a:extLst>
                </a:gridCol>
                <a:gridCol w="572153">
                  <a:extLst>
                    <a:ext uri="{9D8B030D-6E8A-4147-A177-3AD203B41FA5}">
                      <a16:colId xmlns:a16="http://schemas.microsoft.com/office/drawing/2014/main" val="1467020292"/>
                    </a:ext>
                  </a:extLst>
                </a:gridCol>
              </a:tblGrid>
              <a:tr h="313145">
                <a:tc gridSpan="2">
                  <a:txBody>
                    <a:bodyPr/>
                    <a:lstStyle/>
                    <a:p>
                      <a:pPr algn="l" fontAlgn="t"/>
                      <a:r>
                        <a:rPr lang="en-US" sz="700" b="1" i="0" u="sng" strike="noStrike">
                          <a:solidFill>
                            <a:srgbClr val="000000"/>
                          </a:solidFill>
                          <a:effectLst/>
                          <a:latin typeface="Calibri" panose="020F0502020204030204" pitchFamily="34" charset="0"/>
                        </a:rPr>
                        <a:t>Police Department</a:t>
                      </a:r>
                    </a:p>
                  </a:txBody>
                  <a:tcPr marL="6917" marR="6917" marT="6917" marB="0">
                    <a:lnL>
                      <a:noFill/>
                    </a:lnL>
                    <a:lnR>
                      <a:noFill/>
                    </a:lnR>
                    <a:lnT>
                      <a:noFill/>
                    </a:lnT>
                    <a:lnB>
                      <a:noFill/>
                    </a:lnB>
                  </a:tcPr>
                </a:tc>
                <a:tc hMerge="1">
                  <a:txBody>
                    <a:bodyPr/>
                    <a:lstStyle/>
                    <a:p>
                      <a:endParaRPr lang="en-US"/>
                    </a:p>
                  </a:txBody>
                  <a:tcPr/>
                </a:tc>
                <a:tc>
                  <a:txBody>
                    <a:bodyPr/>
                    <a:lstStyle/>
                    <a:p>
                      <a:pPr algn="l" fontAlgn="t"/>
                      <a:r>
                        <a:rPr lang="en-US" sz="700" b="1" i="0" u="sng" strike="noStrike">
                          <a:solidFill>
                            <a:srgbClr val="000000"/>
                          </a:solidFill>
                          <a:effectLst/>
                          <a:latin typeface="Calibri" panose="020F0502020204030204" pitchFamily="34" charset="0"/>
                        </a:rPr>
                        <a:t>Vehicle Type</a:t>
                      </a:r>
                    </a:p>
                  </a:txBody>
                  <a:tcPr marL="6917" marR="6917" marT="6917"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vehicle ID</a:t>
                      </a:r>
                    </a:p>
                  </a:txBody>
                  <a:tcPr marL="6917" marR="6917" marT="691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MPG</a:t>
                      </a:r>
                    </a:p>
                  </a:txBody>
                  <a:tcPr marL="6917" marR="6917" marT="691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Year</a:t>
                      </a:r>
                    </a:p>
                  </a:txBody>
                  <a:tcPr marL="6917" marR="6917" marT="691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Age</a:t>
                      </a:r>
                    </a:p>
                  </a:txBody>
                  <a:tcPr marL="6917" marR="6917" marT="691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Annual Mileage</a:t>
                      </a:r>
                    </a:p>
                  </a:txBody>
                  <a:tcPr marL="6917" marR="6917" marT="691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MPG</a:t>
                      </a:r>
                    </a:p>
                  </a:txBody>
                  <a:tcPr marL="6917" marR="6917" marT="691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Mileage</a:t>
                      </a:r>
                    </a:p>
                  </a:txBody>
                  <a:tcPr marL="6917" marR="6917" marT="6917" marB="0" anchor="b">
                    <a:lnL>
                      <a:noFill/>
                    </a:lnL>
                    <a:lnR>
                      <a:noFill/>
                    </a:lnR>
                    <a:lnT>
                      <a:noFill/>
                    </a:lnT>
                    <a:lnB>
                      <a:noFill/>
                    </a:lnB>
                  </a:tcPr>
                </a:tc>
                <a:extLst>
                  <a:ext uri="{0D108BD9-81ED-4DB2-BD59-A6C34878D82A}">
                    <a16:rowId xmlns:a16="http://schemas.microsoft.com/office/drawing/2014/main" val="3603163947"/>
                  </a:ext>
                </a:extLst>
              </a:tr>
              <a:tr h="224231">
                <a:tc gridSpan="2">
                  <a:txBody>
                    <a:bodyPr/>
                    <a:lstStyle/>
                    <a:p>
                      <a:pPr algn="l" fontAlgn="t"/>
                      <a:r>
                        <a:rPr lang="en-US" sz="700" b="0" i="0" u="none" strike="noStrike">
                          <a:solidFill>
                            <a:srgbClr val="000000"/>
                          </a:solidFill>
                          <a:effectLst/>
                          <a:latin typeface="Calibri" panose="020F0502020204030204" pitchFamily="34" charset="0"/>
                        </a:rPr>
                        <a:t>2018 Chevy Traverse</a:t>
                      </a:r>
                    </a:p>
                  </a:txBody>
                  <a:tcPr marL="6917" marR="6917" marT="6917" marB="0">
                    <a:lnL>
                      <a:noFill/>
                    </a:lnL>
                    <a:lnR>
                      <a:noFill/>
                    </a:lnR>
                    <a:lnT>
                      <a:noFill/>
                    </a:lnT>
                    <a:lnB>
                      <a:noFill/>
                    </a:lnB>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Mid-Size SUV</a:t>
                      </a:r>
                    </a:p>
                  </a:txBody>
                  <a:tcPr marL="6917" marR="6917" marT="6917"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62-1</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16.2</a:t>
                      </a:r>
                    </a:p>
                  </a:txBody>
                  <a:tcPr marL="6917" marR="6917" marT="6917" marB="0" anchor="b">
                    <a:lnL>
                      <a:noFill/>
                    </a:lnL>
                    <a:lnR>
                      <a:noFill/>
                    </a:lnR>
                    <a:lnT>
                      <a:noFill/>
                    </a:lnT>
                    <a:lnB>
                      <a:noFill/>
                    </a:lnB>
                  </a:tcPr>
                </a:tc>
                <a:tc>
                  <a:txBody>
                    <a:bodyPr/>
                    <a:lstStyle/>
                    <a:p>
                      <a:pPr algn="r" fontAlgn="t"/>
                      <a:r>
                        <a:rPr lang="en-US" sz="700" b="0" i="0" u="none" strike="noStrike">
                          <a:solidFill>
                            <a:srgbClr val="000000"/>
                          </a:solidFill>
                          <a:effectLst/>
                          <a:latin typeface="Calibri" panose="020F0502020204030204" pitchFamily="34" charset="0"/>
                        </a:rPr>
                        <a:t>2018</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a:t>
                      </a:r>
                    </a:p>
                  </a:txBody>
                  <a:tcPr marL="6917" marR="6917" marT="6917" marB="0" anchor="b">
                    <a:lnL>
                      <a:noFill/>
                    </a:lnL>
                    <a:lnR>
                      <a:noFill/>
                    </a:lnR>
                    <a:lnT>
                      <a:noFill/>
                    </a:lnT>
                    <a:lnB>
                      <a:noFill/>
                    </a:lnB>
                  </a:tcPr>
                </a:tc>
                <a:tc>
                  <a:txBody>
                    <a:bodyPr/>
                    <a:lstStyle/>
                    <a:p>
                      <a:pPr algn="ctr" fontAlgn="t"/>
                      <a:r>
                        <a:rPr lang="en-US" sz="700" b="0" i="0" u="none" strike="noStrike">
                          <a:solidFill>
                            <a:srgbClr val="000000"/>
                          </a:solidFill>
                          <a:effectLst/>
                          <a:latin typeface="Calibri" panose="020F0502020204030204" pitchFamily="34" charset="0"/>
                        </a:rPr>
                        <a:t>5454</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16.2</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14740</a:t>
                      </a:r>
                    </a:p>
                  </a:txBody>
                  <a:tcPr marL="6917" marR="6917" marT="6917" marB="0" anchor="b">
                    <a:lnL>
                      <a:noFill/>
                    </a:lnL>
                    <a:lnR>
                      <a:noFill/>
                    </a:lnR>
                    <a:lnT>
                      <a:noFill/>
                    </a:lnT>
                    <a:lnB>
                      <a:noFill/>
                    </a:lnB>
                  </a:tcPr>
                </a:tc>
                <a:extLst>
                  <a:ext uri="{0D108BD9-81ED-4DB2-BD59-A6C34878D82A}">
                    <a16:rowId xmlns:a16="http://schemas.microsoft.com/office/drawing/2014/main" val="1553183177"/>
                  </a:ext>
                </a:extLst>
              </a:tr>
              <a:tr h="224231">
                <a:tc gridSpan="2">
                  <a:txBody>
                    <a:bodyPr/>
                    <a:lstStyle/>
                    <a:p>
                      <a:pPr algn="l" fontAlgn="t"/>
                      <a:r>
                        <a:rPr lang="en-US" sz="700" b="0" i="0" u="none" strike="noStrike">
                          <a:solidFill>
                            <a:srgbClr val="000000"/>
                          </a:solidFill>
                          <a:effectLst/>
                          <a:latin typeface="Calibri" panose="020F0502020204030204" pitchFamily="34" charset="0"/>
                        </a:rPr>
                        <a:t>2018 Chevy Traverse</a:t>
                      </a:r>
                    </a:p>
                  </a:txBody>
                  <a:tcPr marL="6917" marR="6917" marT="6917" marB="0">
                    <a:lnL>
                      <a:noFill/>
                    </a:lnL>
                    <a:lnR>
                      <a:noFill/>
                    </a:lnR>
                    <a:lnT>
                      <a:noFill/>
                    </a:lnT>
                    <a:lnB>
                      <a:noFill/>
                    </a:lnB>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Mid-Size SUV</a:t>
                      </a:r>
                    </a:p>
                  </a:txBody>
                  <a:tcPr marL="6917" marR="6917" marT="6917"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62-2</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18.1</a:t>
                      </a:r>
                    </a:p>
                  </a:txBody>
                  <a:tcPr marL="6917" marR="6917" marT="6917" marB="0" anchor="b">
                    <a:lnL>
                      <a:noFill/>
                    </a:lnL>
                    <a:lnR>
                      <a:noFill/>
                    </a:lnR>
                    <a:lnT>
                      <a:noFill/>
                    </a:lnT>
                    <a:lnB>
                      <a:noFill/>
                    </a:lnB>
                  </a:tcPr>
                </a:tc>
                <a:tc>
                  <a:txBody>
                    <a:bodyPr/>
                    <a:lstStyle/>
                    <a:p>
                      <a:pPr algn="r" fontAlgn="t"/>
                      <a:r>
                        <a:rPr lang="en-US" sz="700" b="0" i="0" u="none" strike="noStrike">
                          <a:solidFill>
                            <a:srgbClr val="000000"/>
                          </a:solidFill>
                          <a:effectLst/>
                          <a:latin typeface="Calibri" panose="020F0502020204030204" pitchFamily="34" charset="0"/>
                        </a:rPr>
                        <a:t>2018</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a:t>
                      </a:r>
                    </a:p>
                  </a:txBody>
                  <a:tcPr marL="6917" marR="6917" marT="6917" marB="0" anchor="b">
                    <a:lnL>
                      <a:noFill/>
                    </a:lnL>
                    <a:lnR>
                      <a:noFill/>
                    </a:lnR>
                    <a:lnT>
                      <a:noFill/>
                    </a:lnT>
                    <a:lnB>
                      <a:noFill/>
                    </a:lnB>
                  </a:tcPr>
                </a:tc>
                <a:tc>
                  <a:txBody>
                    <a:bodyPr/>
                    <a:lstStyle/>
                    <a:p>
                      <a:pPr algn="ctr" fontAlgn="t"/>
                      <a:r>
                        <a:rPr lang="en-US" sz="700" b="0" i="0" u="none" strike="noStrike">
                          <a:solidFill>
                            <a:srgbClr val="000000"/>
                          </a:solidFill>
                          <a:effectLst/>
                          <a:latin typeface="Calibri" panose="020F0502020204030204" pitchFamily="34" charset="0"/>
                        </a:rPr>
                        <a:t>5810</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18.1</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30383</a:t>
                      </a:r>
                    </a:p>
                  </a:txBody>
                  <a:tcPr marL="6917" marR="6917" marT="6917" marB="0" anchor="b">
                    <a:lnL>
                      <a:noFill/>
                    </a:lnL>
                    <a:lnR>
                      <a:noFill/>
                    </a:lnR>
                    <a:lnT>
                      <a:noFill/>
                    </a:lnT>
                    <a:lnB>
                      <a:noFill/>
                    </a:lnB>
                  </a:tcPr>
                </a:tc>
                <a:extLst>
                  <a:ext uri="{0D108BD9-81ED-4DB2-BD59-A6C34878D82A}">
                    <a16:rowId xmlns:a16="http://schemas.microsoft.com/office/drawing/2014/main" val="1205477224"/>
                  </a:ext>
                </a:extLst>
              </a:tr>
              <a:tr h="164307">
                <a:tc gridSpan="2">
                  <a:txBody>
                    <a:bodyPr/>
                    <a:lstStyle/>
                    <a:p>
                      <a:pPr algn="l" fontAlgn="t"/>
                      <a:r>
                        <a:rPr lang="en-US" sz="700" b="0" i="0" u="none" strike="noStrike">
                          <a:solidFill>
                            <a:srgbClr val="000000"/>
                          </a:solidFill>
                          <a:effectLst/>
                          <a:latin typeface="Calibri" panose="020F0502020204030204" pitchFamily="34" charset="0"/>
                        </a:rPr>
                        <a:t>2016 Ford Expedition</a:t>
                      </a:r>
                    </a:p>
                  </a:txBody>
                  <a:tcPr marL="6917" marR="6917" marT="6917" marB="0">
                    <a:lnL>
                      <a:noFill/>
                    </a:lnL>
                    <a:lnR>
                      <a:noFill/>
                    </a:lnR>
                    <a:lnT>
                      <a:noFill/>
                    </a:lnT>
                    <a:lnB>
                      <a:noFill/>
                    </a:lnB>
                    <a:solidFill>
                      <a:srgbClr val="E2EFDA"/>
                    </a:solidFill>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SUV</a:t>
                      </a:r>
                    </a:p>
                  </a:txBody>
                  <a:tcPr marL="6917" marR="6917" marT="6917" marB="0">
                    <a:lnL>
                      <a:noFill/>
                    </a:lnL>
                    <a:lnR>
                      <a:noFill/>
                    </a:lnR>
                    <a:lnT>
                      <a:noFill/>
                    </a:lnT>
                    <a:lnB>
                      <a:noFill/>
                    </a:lnB>
                    <a:solidFill>
                      <a:srgbClr val="E2EFDA"/>
                    </a:solidFill>
                  </a:tcPr>
                </a:tc>
                <a:tc>
                  <a:txBody>
                    <a:bodyPr/>
                    <a:lstStyle/>
                    <a:p>
                      <a:pPr algn="l" fontAlgn="b"/>
                      <a:r>
                        <a:rPr lang="en-US" sz="900" b="0" i="0" u="none" strike="noStrike">
                          <a:solidFill>
                            <a:srgbClr val="000000"/>
                          </a:solidFill>
                          <a:effectLst/>
                          <a:latin typeface="Calibri" panose="020F0502020204030204" pitchFamily="34" charset="0"/>
                        </a:rPr>
                        <a:t>62-10</a:t>
                      </a:r>
                    </a:p>
                  </a:txBody>
                  <a:tcPr marL="6917" marR="6917" marT="6917" marB="0" anchor="b">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8.1</a:t>
                      </a:r>
                    </a:p>
                  </a:txBody>
                  <a:tcPr marL="6917" marR="6917" marT="6917" marB="0" anchor="b">
                    <a:lnL>
                      <a:noFill/>
                    </a:lnL>
                    <a:lnR>
                      <a:noFill/>
                    </a:lnR>
                    <a:lnT>
                      <a:noFill/>
                    </a:lnT>
                    <a:lnB>
                      <a:noFill/>
                    </a:lnB>
                    <a:solidFill>
                      <a:srgbClr val="E2EFDA"/>
                    </a:solidFill>
                  </a:tcPr>
                </a:tc>
                <a:tc>
                  <a:txBody>
                    <a:bodyPr/>
                    <a:lstStyle/>
                    <a:p>
                      <a:pPr algn="r" fontAlgn="t"/>
                      <a:r>
                        <a:rPr lang="en-US" sz="700" b="0" i="0" u="none" strike="noStrike">
                          <a:solidFill>
                            <a:srgbClr val="000000"/>
                          </a:solidFill>
                          <a:effectLst/>
                          <a:latin typeface="Calibri" panose="020F0502020204030204" pitchFamily="34" charset="0"/>
                        </a:rPr>
                        <a:t>2016</a:t>
                      </a:r>
                    </a:p>
                  </a:txBody>
                  <a:tcPr marL="6917" marR="6917" marT="6917" marB="0">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5</a:t>
                      </a:r>
                    </a:p>
                  </a:txBody>
                  <a:tcPr marL="6917" marR="6917" marT="6917" marB="0" anchor="b">
                    <a:lnL>
                      <a:noFill/>
                    </a:lnL>
                    <a:lnR>
                      <a:noFill/>
                    </a:lnR>
                    <a:lnT>
                      <a:noFill/>
                    </a:lnT>
                    <a:lnB>
                      <a:noFill/>
                    </a:lnB>
                    <a:solidFill>
                      <a:srgbClr val="E2EFDA"/>
                    </a:solidFill>
                  </a:tcPr>
                </a:tc>
                <a:tc>
                  <a:txBody>
                    <a:bodyPr/>
                    <a:lstStyle/>
                    <a:p>
                      <a:pPr algn="ctr" fontAlgn="t"/>
                      <a:r>
                        <a:rPr lang="en-US" sz="700" b="0" i="0" u="none" strike="noStrike">
                          <a:solidFill>
                            <a:srgbClr val="000000"/>
                          </a:solidFill>
                          <a:effectLst/>
                          <a:latin typeface="Calibri" panose="020F0502020204030204" pitchFamily="34" charset="0"/>
                        </a:rPr>
                        <a:t>2273</a:t>
                      </a:r>
                    </a:p>
                  </a:txBody>
                  <a:tcPr marL="6917" marR="6917" marT="6917" marB="0">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8.1</a:t>
                      </a:r>
                    </a:p>
                  </a:txBody>
                  <a:tcPr marL="6917" marR="6917" marT="6917" marB="0" anchor="b">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70582</a:t>
                      </a:r>
                    </a:p>
                  </a:txBody>
                  <a:tcPr marL="6917" marR="6917" marT="6917" marB="0" anchor="b">
                    <a:lnL>
                      <a:noFill/>
                    </a:lnL>
                    <a:lnR>
                      <a:noFill/>
                    </a:lnR>
                    <a:lnT>
                      <a:noFill/>
                    </a:lnT>
                    <a:lnB>
                      <a:noFill/>
                    </a:lnB>
                    <a:solidFill>
                      <a:srgbClr val="E2EFDA"/>
                    </a:solidFill>
                  </a:tcPr>
                </a:tc>
                <a:extLst>
                  <a:ext uri="{0D108BD9-81ED-4DB2-BD59-A6C34878D82A}">
                    <a16:rowId xmlns:a16="http://schemas.microsoft.com/office/drawing/2014/main" val="2834385614"/>
                  </a:ext>
                </a:extLst>
              </a:tr>
              <a:tr h="224231">
                <a:tc gridSpan="2">
                  <a:txBody>
                    <a:bodyPr/>
                    <a:lstStyle/>
                    <a:p>
                      <a:pPr algn="l" fontAlgn="t"/>
                      <a:r>
                        <a:rPr lang="en-US" sz="700" b="0" i="0" u="none" strike="noStrike">
                          <a:solidFill>
                            <a:srgbClr val="000000"/>
                          </a:solidFill>
                          <a:effectLst/>
                          <a:latin typeface="Calibri" panose="020F0502020204030204" pitchFamily="34" charset="0"/>
                        </a:rPr>
                        <a:t>2019 Dodge Charger</a:t>
                      </a:r>
                    </a:p>
                  </a:txBody>
                  <a:tcPr marL="6917" marR="6917" marT="6917" marB="0">
                    <a:lnL>
                      <a:noFill/>
                    </a:lnL>
                    <a:lnR>
                      <a:noFill/>
                    </a:lnR>
                    <a:lnT>
                      <a:noFill/>
                    </a:lnT>
                    <a:lnB>
                      <a:noFill/>
                    </a:lnB>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Passenger Car</a:t>
                      </a:r>
                    </a:p>
                  </a:txBody>
                  <a:tcPr marL="6917" marR="6917" marT="6917"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62-11</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7.7</a:t>
                      </a:r>
                    </a:p>
                  </a:txBody>
                  <a:tcPr marL="6917" marR="6917" marT="6917" marB="0" anchor="b">
                    <a:lnL>
                      <a:noFill/>
                    </a:lnL>
                    <a:lnR>
                      <a:noFill/>
                    </a:lnR>
                    <a:lnT>
                      <a:noFill/>
                    </a:lnT>
                    <a:lnB>
                      <a:noFill/>
                    </a:lnB>
                  </a:tcPr>
                </a:tc>
                <a:tc>
                  <a:txBody>
                    <a:bodyPr/>
                    <a:lstStyle/>
                    <a:p>
                      <a:pPr algn="r" fontAlgn="t"/>
                      <a:r>
                        <a:rPr lang="en-US" sz="700" b="0" i="0" u="none" strike="noStrike">
                          <a:solidFill>
                            <a:srgbClr val="000000"/>
                          </a:solidFill>
                          <a:effectLst/>
                          <a:latin typeface="Calibri" panose="020F0502020204030204" pitchFamily="34" charset="0"/>
                        </a:rPr>
                        <a:t>2019</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a:t>
                      </a:r>
                    </a:p>
                  </a:txBody>
                  <a:tcPr marL="6917" marR="6917" marT="6917" marB="0" anchor="b">
                    <a:lnL>
                      <a:noFill/>
                    </a:lnL>
                    <a:lnR>
                      <a:noFill/>
                    </a:lnR>
                    <a:lnT>
                      <a:noFill/>
                    </a:lnT>
                    <a:lnB>
                      <a:noFill/>
                    </a:lnB>
                  </a:tcPr>
                </a:tc>
                <a:tc>
                  <a:txBody>
                    <a:bodyPr/>
                    <a:lstStyle/>
                    <a:p>
                      <a:pPr algn="ctr" fontAlgn="t"/>
                      <a:r>
                        <a:rPr lang="en-US" sz="700" b="0" i="0" u="none" strike="noStrike">
                          <a:solidFill>
                            <a:srgbClr val="000000"/>
                          </a:solidFill>
                          <a:effectLst/>
                          <a:latin typeface="Calibri" panose="020F0502020204030204" pitchFamily="34" charset="0"/>
                        </a:rPr>
                        <a:t>21489</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7.7</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34473</a:t>
                      </a:r>
                    </a:p>
                  </a:txBody>
                  <a:tcPr marL="6917" marR="6917" marT="6917" marB="0" anchor="b">
                    <a:lnL>
                      <a:noFill/>
                    </a:lnL>
                    <a:lnR>
                      <a:noFill/>
                    </a:lnR>
                    <a:lnT>
                      <a:noFill/>
                    </a:lnT>
                    <a:lnB>
                      <a:noFill/>
                    </a:lnB>
                  </a:tcPr>
                </a:tc>
                <a:extLst>
                  <a:ext uri="{0D108BD9-81ED-4DB2-BD59-A6C34878D82A}">
                    <a16:rowId xmlns:a16="http://schemas.microsoft.com/office/drawing/2014/main" val="3813180501"/>
                  </a:ext>
                </a:extLst>
              </a:tr>
              <a:tr h="164307">
                <a:tc gridSpan="2">
                  <a:txBody>
                    <a:bodyPr/>
                    <a:lstStyle/>
                    <a:p>
                      <a:pPr algn="l" fontAlgn="t"/>
                      <a:r>
                        <a:rPr lang="en-US" sz="700" b="0" i="0" u="none" strike="noStrike">
                          <a:solidFill>
                            <a:srgbClr val="000000"/>
                          </a:solidFill>
                          <a:effectLst/>
                          <a:latin typeface="Calibri" panose="020F0502020204030204" pitchFamily="34" charset="0"/>
                        </a:rPr>
                        <a:t>2017 Chevy Tahoe</a:t>
                      </a:r>
                    </a:p>
                  </a:txBody>
                  <a:tcPr marL="6917" marR="6917" marT="6917" marB="0">
                    <a:lnL>
                      <a:noFill/>
                    </a:lnL>
                    <a:lnR>
                      <a:noFill/>
                    </a:lnR>
                    <a:lnT>
                      <a:noFill/>
                    </a:lnT>
                    <a:lnB>
                      <a:noFill/>
                    </a:lnB>
                    <a:solidFill>
                      <a:srgbClr val="C6E0B4"/>
                    </a:solidFill>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SUV</a:t>
                      </a:r>
                    </a:p>
                  </a:txBody>
                  <a:tcPr marL="6917" marR="6917" marT="6917" marB="0">
                    <a:lnL>
                      <a:noFill/>
                    </a:lnL>
                    <a:lnR>
                      <a:noFill/>
                    </a:lnR>
                    <a:lnT>
                      <a:noFill/>
                    </a:lnT>
                    <a:lnB>
                      <a:noFill/>
                    </a:lnB>
                    <a:solidFill>
                      <a:srgbClr val="C6E0B4"/>
                    </a:solidFill>
                  </a:tcPr>
                </a:tc>
                <a:tc>
                  <a:txBody>
                    <a:bodyPr/>
                    <a:lstStyle/>
                    <a:p>
                      <a:pPr algn="l" fontAlgn="b"/>
                      <a:r>
                        <a:rPr lang="en-US" sz="900" b="0" i="0" u="none" strike="noStrike">
                          <a:solidFill>
                            <a:srgbClr val="000000"/>
                          </a:solidFill>
                          <a:effectLst/>
                          <a:latin typeface="Calibri" panose="020F0502020204030204" pitchFamily="34" charset="0"/>
                        </a:rPr>
                        <a:t>62-12</a:t>
                      </a:r>
                    </a:p>
                  </a:txBody>
                  <a:tcPr marL="6917" marR="6917" marT="6917" marB="0" anchor="b">
                    <a:lnL>
                      <a:noFill/>
                    </a:lnL>
                    <a:lnR>
                      <a:noFill/>
                    </a:lnR>
                    <a:lnT>
                      <a:noFill/>
                    </a:lnT>
                    <a:lnB>
                      <a:noFill/>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8.2</a:t>
                      </a:r>
                    </a:p>
                  </a:txBody>
                  <a:tcPr marL="6917" marR="6917" marT="6917" marB="0" anchor="b">
                    <a:lnL>
                      <a:noFill/>
                    </a:lnL>
                    <a:lnR>
                      <a:noFill/>
                    </a:lnR>
                    <a:lnT>
                      <a:noFill/>
                    </a:lnT>
                    <a:lnB>
                      <a:noFill/>
                    </a:lnB>
                    <a:solidFill>
                      <a:srgbClr val="C6E0B4"/>
                    </a:solidFill>
                  </a:tcPr>
                </a:tc>
                <a:tc>
                  <a:txBody>
                    <a:bodyPr/>
                    <a:lstStyle/>
                    <a:p>
                      <a:pPr algn="r" fontAlgn="t"/>
                      <a:r>
                        <a:rPr lang="en-US" sz="700" b="0" i="0" u="none" strike="noStrike">
                          <a:solidFill>
                            <a:srgbClr val="000000"/>
                          </a:solidFill>
                          <a:effectLst/>
                          <a:latin typeface="Calibri" panose="020F0502020204030204" pitchFamily="34" charset="0"/>
                        </a:rPr>
                        <a:t>2017</a:t>
                      </a:r>
                    </a:p>
                  </a:txBody>
                  <a:tcPr marL="6917" marR="6917" marT="6917" marB="0">
                    <a:lnL>
                      <a:noFill/>
                    </a:lnL>
                    <a:lnR>
                      <a:noFill/>
                    </a:lnR>
                    <a:lnT>
                      <a:noFill/>
                    </a:lnT>
                    <a:lnB>
                      <a:noFill/>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4</a:t>
                      </a:r>
                    </a:p>
                  </a:txBody>
                  <a:tcPr marL="6917" marR="6917" marT="6917" marB="0" anchor="b">
                    <a:lnL>
                      <a:noFill/>
                    </a:lnL>
                    <a:lnR>
                      <a:noFill/>
                    </a:lnR>
                    <a:lnT>
                      <a:noFill/>
                    </a:lnT>
                    <a:lnB>
                      <a:noFill/>
                    </a:lnB>
                    <a:solidFill>
                      <a:srgbClr val="C6E0B4"/>
                    </a:solidFill>
                  </a:tcPr>
                </a:tc>
                <a:tc>
                  <a:txBody>
                    <a:bodyPr/>
                    <a:lstStyle/>
                    <a:p>
                      <a:pPr algn="ctr" fontAlgn="t"/>
                      <a:r>
                        <a:rPr lang="en-US" sz="700" b="0" i="0" u="none" strike="noStrike">
                          <a:solidFill>
                            <a:srgbClr val="000000"/>
                          </a:solidFill>
                          <a:effectLst/>
                          <a:latin typeface="Calibri" panose="020F0502020204030204" pitchFamily="34" charset="0"/>
                        </a:rPr>
                        <a:t>10655</a:t>
                      </a:r>
                    </a:p>
                  </a:txBody>
                  <a:tcPr marL="6917" marR="6917" marT="6917" marB="0">
                    <a:lnL>
                      <a:noFill/>
                    </a:lnL>
                    <a:lnR>
                      <a:noFill/>
                    </a:lnR>
                    <a:lnT>
                      <a:noFill/>
                    </a:lnT>
                    <a:lnB>
                      <a:noFill/>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8.2</a:t>
                      </a:r>
                    </a:p>
                  </a:txBody>
                  <a:tcPr marL="6917" marR="6917" marT="6917" marB="0" anchor="b">
                    <a:lnL>
                      <a:noFill/>
                    </a:lnL>
                    <a:lnR>
                      <a:noFill/>
                    </a:lnR>
                    <a:lnT>
                      <a:noFill/>
                    </a:lnT>
                    <a:lnB>
                      <a:noFill/>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48683</a:t>
                      </a:r>
                    </a:p>
                  </a:txBody>
                  <a:tcPr marL="6917" marR="6917" marT="6917" marB="0" anchor="b">
                    <a:lnL>
                      <a:noFill/>
                    </a:lnL>
                    <a:lnR>
                      <a:noFill/>
                    </a:lnR>
                    <a:lnT>
                      <a:noFill/>
                    </a:lnT>
                    <a:lnB>
                      <a:noFill/>
                    </a:lnB>
                    <a:solidFill>
                      <a:srgbClr val="C6E0B4"/>
                    </a:solidFill>
                  </a:tcPr>
                </a:tc>
                <a:extLst>
                  <a:ext uri="{0D108BD9-81ED-4DB2-BD59-A6C34878D82A}">
                    <a16:rowId xmlns:a16="http://schemas.microsoft.com/office/drawing/2014/main" val="44459804"/>
                  </a:ext>
                </a:extLst>
              </a:tr>
              <a:tr h="224231">
                <a:tc gridSpan="2">
                  <a:txBody>
                    <a:bodyPr/>
                    <a:lstStyle/>
                    <a:p>
                      <a:pPr algn="l" fontAlgn="t"/>
                      <a:r>
                        <a:rPr lang="en-US" sz="700" b="0" i="0" u="none" strike="noStrike">
                          <a:solidFill>
                            <a:srgbClr val="000000"/>
                          </a:solidFill>
                          <a:effectLst/>
                          <a:latin typeface="Calibri" panose="020F0502020204030204" pitchFamily="34" charset="0"/>
                        </a:rPr>
                        <a:t>2017 Dodge Charger</a:t>
                      </a:r>
                    </a:p>
                  </a:txBody>
                  <a:tcPr marL="6917" marR="6917" marT="6917" marB="0">
                    <a:lnL>
                      <a:noFill/>
                    </a:lnL>
                    <a:lnR>
                      <a:noFill/>
                    </a:lnR>
                    <a:lnT>
                      <a:noFill/>
                    </a:lnT>
                    <a:lnB>
                      <a:noFill/>
                    </a:lnB>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Passenger Car</a:t>
                      </a:r>
                    </a:p>
                  </a:txBody>
                  <a:tcPr marL="6917" marR="6917" marT="6917"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62-15</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7.5</a:t>
                      </a:r>
                    </a:p>
                  </a:txBody>
                  <a:tcPr marL="6917" marR="6917" marT="6917" marB="0" anchor="b">
                    <a:lnL>
                      <a:noFill/>
                    </a:lnL>
                    <a:lnR>
                      <a:noFill/>
                    </a:lnR>
                    <a:lnT>
                      <a:noFill/>
                    </a:lnT>
                    <a:lnB>
                      <a:noFill/>
                    </a:lnB>
                  </a:tcPr>
                </a:tc>
                <a:tc>
                  <a:txBody>
                    <a:bodyPr/>
                    <a:lstStyle/>
                    <a:p>
                      <a:pPr algn="r" fontAlgn="t"/>
                      <a:r>
                        <a:rPr lang="en-US" sz="700" b="0" i="0" u="none" strike="noStrike">
                          <a:solidFill>
                            <a:srgbClr val="000000"/>
                          </a:solidFill>
                          <a:effectLst/>
                          <a:latin typeface="Calibri" panose="020F0502020204030204" pitchFamily="34" charset="0"/>
                        </a:rPr>
                        <a:t>2017</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a:t>
                      </a:r>
                    </a:p>
                  </a:txBody>
                  <a:tcPr marL="6917" marR="6917" marT="6917" marB="0" anchor="b">
                    <a:lnL>
                      <a:noFill/>
                    </a:lnL>
                    <a:lnR>
                      <a:noFill/>
                    </a:lnR>
                    <a:lnT>
                      <a:noFill/>
                    </a:lnT>
                    <a:lnB>
                      <a:noFill/>
                    </a:lnB>
                  </a:tcPr>
                </a:tc>
                <a:tc>
                  <a:txBody>
                    <a:bodyPr/>
                    <a:lstStyle/>
                    <a:p>
                      <a:pPr algn="ctr" fontAlgn="t"/>
                      <a:r>
                        <a:rPr lang="en-US" sz="700" b="0" i="0" u="none" strike="noStrike">
                          <a:solidFill>
                            <a:srgbClr val="000000"/>
                          </a:solidFill>
                          <a:effectLst/>
                          <a:latin typeface="Calibri" panose="020F0502020204030204" pitchFamily="34" charset="0"/>
                        </a:rPr>
                        <a:t>11461</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7.5</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37146</a:t>
                      </a:r>
                    </a:p>
                  </a:txBody>
                  <a:tcPr marL="6917" marR="6917" marT="6917" marB="0" anchor="b">
                    <a:lnL>
                      <a:noFill/>
                    </a:lnL>
                    <a:lnR>
                      <a:noFill/>
                    </a:lnR>
                    <a:lnT>
                      <a:noFill/>
                    </a:lnT>
                    <a:lnB>
                      <a:noFill/>
                    </a:lnB>
                  </a:tcPr>
                </a:tc>
                <a:extLst>
                  <a:ext uri="{0D108BD9-81ED-4DB2-BD59-A6C34878D82A}">
                    <a16:rowId xmlns:a16="http://schemas.microsoft.com/office/drawing/2014/main" val="2790329994"/>
                  </a:ext>
                </a:extLst>
              </a:tr>
              <a:tr h="164307">
                <a:tc gridSpan="2">
                  <a:txBody>
                    <a:bodyPr/>
                    <a:lstStyle/>
                    <a:p>
                      <a:pPr algn="l" fontAlgn="t"/>
                      <a:r>
                        <a:rPr lang="en-US" sz="700" b="0" i="0" u="none" strike="noStrike">
                          <a:solidFill>
                            <a:srgbClr val="000000"/>
                          </a:solidFill>
                          <a:effectLst/>
                          <a:latin typeface="Calibri" panose="020F0502020204030204" pitchFamily="34" charset="0"/>
                        </a:rPr>
                        <a:t>2012 Chevy Tahoe</a:t>
                      </a:r>
                    </a:p>
                  </a:txBody>
                  <a:tcPr marL="6917" marR="6917" marT="6917" marB="0">
                    <a:lnL>
                      <a:noFill/>
                    </a:lnL>
                    <a:lnR>
                      <a:noFill/>
                    </a:lnR>
                    <a:lnT>
                      <a:noFill/>
                    </a:lnT>
                    <a:lnB>
                      <a:noFill/>
                    </a:lnB>
                    <a:solidFill>
                      <a:srgbClr val="C6E0B4"/>
                    </a:solidFill>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SUV</a:t>
                      </a:r>
                    </a:p>
                  </a:txBody>
                  <a:tcPr marL="6917" marR="6917" marT="6917" marB="0">
                    <a:lnL>
                      <a:noFill/>
                    </a:lnL>
                    <a:lnR>
                      <a:noFill/>
                    </a:lnR>
                    <a:lnT>
                      <a:noFill/>
                    </a:lnT>
                    <a:lnB>
                      <a:noFill/>
                    </a:lnB>
                    <a:solidFill>
                      <a:srgbClr val="C6E0B4"/>
                    </a:solidFill>
                  </a:tcPr>
                </a:tc>
                <a:tc>
                  <a:txBody>
                    <a:bodyPr/>
                    <a:lstStyle/>
                    <a:p>
                      <a:pPr algn="l" fontAlgn="b"/>
                      <a:r>
                        <a:rPr lang="en-US" sz="900" b="0" i="0" u="none" strike="noStrike">
                          <a:solidFill>
                            <a:srgbClr val="000000"/>
                          </a:solidFill>
                          <a:effectLst/>
                          <a:latin typeface="Calibri" panose="020F0502020204030204" pitchFamily="34" charset="0"/>
                        </a:rPr>
                        <a:t>62-16</a:t>
                      </a:r>
                    </a:p>
                  </a:txBody>
                  <a:tcPr marL="6917" marR="6917" marT="6917" marB="0" anchor="b">
                    <a:lnL>
                      <a:noFill/>
                    </a:lnL>
                    <a:lnR>
                      <a:noFill/>
                    </a:lnR>
                    <a:lnT>
                      <a:noFill/>
                    </a:lnT>
                    <a:lnB>
                      <a:noFill/>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8.3</a:t>
                      </a:r>
                    </a:p>
                  </a:txBody>
                  <a:tcPr marL="6917" marR="6917" marT="6917" marB="0" anchor="b">
                    <a:lnL>
                      <a:noFill/>
                    </a:lnL>
                    <a:lnR>
                      <a:noFill/>
                    </a:lnR>
                    <a:lnT>
                      <a:noFill/>
                    </a:lnT>
                    <a:lnB>
                      <a:noFill/>
                    </a:lnB>
                    <a:solidFill>
                      <a:srgbClr val="C6E0B4"/>
                    </a:solidFill>
                  </a:tcPr>
                </a:tc>
                <a:tc>
                  <a:txBody>
                    <a:bodyPr/>
                    <a:lstStyle/>
                    <a:p>
                      <a:pPr algn="r" fontAlgn="t"/>
                      <a:r>
                        <a:rPr lang="en-US" sz="700" b="0" i="0" u="none" strike="noStrike">
                          <a:solidFill>
                            <a:srgbClr val="000000"/>
                          </a:solidFill>
                          <a:effectLst/>
                          <a:latin typeface="Calibri" panose="020F0502020204030204" pitchFamily="34" charset="0"/>
                        </a:rPr>
                        <a:t>2012</a:t>
                      </a:r>
                    </a:p>
                  </a:txBody>
                  <a:tcPr marL="6917" marR="6917" marT="6917" marB="0">
                    <a:lnL>
                      <a:noFill/>
                    </a:lnL>
                    <a:lnR>
                      <a:noFill/>
                    </a:lnR>
                    <a:lnT>
                      <a:noFill/>
                    </a:lnT>
                    <a:lnB>
                      <a:noFill/>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9</a:t>
                      </a:r>
                    </a:p>
                  </a:txBody>
                  <a:tcPr marL="6917" marR="6917" marT="6917" marB="0" anchor="b">
                    <a:lnL>
                      <a:noFill/>
                    </a:lnL>
                    <a:lnR>
                      <a:noFill/>
                    </a:lnR>
                    <a:lnT>
                      <a:noFill/>
                    </a:lnT>
                    <a:lnB>
                      <a:noFill/>
                    </a:lnB>
                    <a:solidFill>
                      <a:srgbClr val="C6E0B4"/>
                    </a:solidFill>
                  </a:tcPr>
                </a:tc>
                <a:tc>
                  <a:txBody>
                    <a:bodyPr/>
                    <a:lstStyle/>
                    <a:p>
                      <a:pPr algn="ctr" fontAlgn="t"/>
                      <a:r>
                        <a:rPr lang="en-US" sz="700" b="0" i="0" u="none" strike="noStrike">
                          <a:solidFill>
                            <a:srgbClr val="000000"/>
                          </a:solidFill>
                          <a:effectLst/>
                          <a:latin typeface="Calibri" panose="020F0502020204030204" pitchFamily="34" charset="0"/>
                        </a:rPr>
                        <a:t>24285</a:t>
                      </a:r>
                    </a:p>
                  </a:txBody>
                  <a:tcPr marL="6917" marR="6917" marT="6917" marB="0">
                    <a:lnL>
                      <a:noFill/>
                    </a:lnL>
                    <a:lnR>
                      <a:noFill/>
                    </a:lnR>
                    <a:lnT>
                      <a:noFill/>
                    </a:lnT>
                    <a:lnB>
                      <a:noFill/>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8.3</a:t>
                      </a:r>
                    </a:p>
                  </a:txBody>
                  <a:tcPr marL="6917" marR="6917" marT="6917" marB="0" anchor="b">
                    <a:lnL>
                      <a:noFill/>
                    </a:lnL>
                    <a:lnR>
                      <a:noFill/>
                    </a:lnR>
                    <a:lnT>
                      <a:noFill/>
                    </a:lnT>
                    <a:lnB>
                      <a:noFill/>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40189</a:t>
                      </a:r>
                    </a:p>
                  </a:txBody>
                  <a:tcPr marL="6917" marR="6917" marT="6917" marB="0" anchor="b">
                    <a:lnL>
                      <a:noFill/>
                    </a:lnL>
                    <a:lnR>
                      <a:noFill/>
                    </a:lnR>
                    <a:lnT>
                      <a:noFill/>
                    </a:lnT>
                    <a:lnB>
                      <a:noFill/>
                    </a:lnB>
                    <a:solidFill>
                      <a:srgbClr val="C6E0B4"/>
                    </a:solidFill>
                  </a:tcPr>
                </a:tc>
                <a:extLst>
                  <a:ext uri="{0D108BD9-81ED-4DB2-BD59-A6C34878D82A}">
                    <a16:rowId xmlns:a16="http://schemas.microsoft.com/office/drawing/2014/main" val="1416285575"/>
                  </a:ext>
                </a:extLst>
              </a:tr>
              <a:tr h="164307">
                <a:tc gridSpan="2">
                  <a:txBody>
                    <a:bodyPr/>
                    <a:lstStyle/>
                    <a:p>
                      <a:pPr algn="l" fontAlgn="t"/>
                      <a:r>
                        <a:rPr lang="en-US" sz="700" b="0" i="0" u="none" strike="noStrike">
                          <a:solidFill>
                            <a:srgbClr val="000000"/>
                          </a:solidFill>
                          <a:effectLst/>
                          <a:latin typeface="Calibri" panose="020F0502020204030204" pitchFamily="34" charset="0"/>
                        </a:rPr>
                        <a:t>2018 Chevy Tahoe</a:t>
                      </a:r>
                    </a:p>
                  </a:txBody>
                  <a:tcPr marL="6917" marR="6917" marT="6917" marB="0">
                    <a:lnL>
                      <a:noFill/>
                    </a:lnL>
                    <a:lnR>
                      <a:noFill/>
                    </a:lnR>
                    <a:lnT>
                      <a:noFill/>
                    </a:lnT>
                    <a:lnB>
                      <a:noFill/>
                    </a:lnB>
                    <a:solidFill>
                      <a:srgbClr val="C6E0B4"/>
                    </a:solidFill>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SUV</a:t>
                      </a:r>
                    </a:p>
                  </a:txBody>
                  <a:tcPr marL="6917" marR="6917" marT="6917" marB="0">
                    <a:lnL>
                      <a:noFill/>
                    </a:lnL>
                    <a:lnR>
                      <a:noFill/>
                    </a:lnR>
                    <a:lnT>
                      <a:noFill/>
                    </a:lnT>
                    <a:lnB>
                      <a:noFill/>
                    </a:lnB>
                    <a:solidFill>
                      <a:srgbClr val="C6E0B4"/>
                    </a:solidFill>
                  </a:tcPr>
                </a:tc>
                <a:tc>
                  <a:txBody>
                    <a:bodyPr/>
                    <a:lstStyle/>
                    <a:p>
                      <a:pPr algn="l" fontAlgn="b"/>
                      <a:r>
                        <a:rPr lang="en-US" sz="900" b="0" i="0" u="none" strike="noStrike">
                          <a:solidFill>
                            <a:srgbClr val="000000"/>
                          </a:solidFill>
                          <a:effectLst/>
                          <a:latin typeface="Calibri" panose="020F0502020204030204" pitchFamily="34" charset="0"/>
                        </a:rPr>
                        <a:t>62-14</a:t>
                      </a:r>
                    </a:p>
                  </a:txBody>
                  <a:tcPr marL="6917" marR="6917" marT="6917" marB="0" anchor="b">
                    <a:lnL>
                      <a:noFill/>
                    </a:lnL>
                    <a:lnR>
                      <a:noFill/>
                    </a:lnR>
                    <a:lnT>
                      <a:noFill/>
                    </a:lnT>
                    <a:lnB>
                      <a:noFill/>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7.4</a:t>
                      </a:r>
                    </a:p>
                  </a:txBody>
                  <a:tcPr marL="6917" marR="6917" marT="6917" marB="0" anchor="b">
                    <a:lnL>
                      <a:noFill/>
                    </a:lnL>
                    <a:lnR>
                      <a:noFill/>
                    </a:lnR>
                    <a:lnT>
                      <a:noFill/>
                    </a:lnT>
                    <a:lnB>
                      <a:noFill/>
                    </a:lnB>
                    <a:solidFill>
                      <a:srgbClr val="C6E0B4"/>
                    </a:solidFill>
                  </a:tcPr>
                </a:tc>
                <a:tc>
                  <a:txBody>
                    <a:bodyPr/>
                    <a:lstStyle/>
                    <a:p>
                      <a:pPr algn="r" fontAlgn="t"/>
                      <a:r>
                        <a:rPr lang="en-US" sz="700" b="0" i="0" u="none" strike="noStrike">
                          <a:solidFill>
                            <a:srgbClr val="000000"/>
                          </a:solidFill>
                          <a:effectLst/>
                          <a:latin typeface="Calibri" panose="020F0502020204030204" pitchFamily="34" charset="0"/>
                        </a:rPr>
                        <a:t>2018</a:t>
                      </a:r>
                    </a:p>
                  </a:txBody>
                  <a:tcPr marL="6917" marR="6917" marT="6917" marB="0">
                    <a:lnL>
                      <a:noFill/>
                    </a:lnL>
                    <a:lnR>
                      <a:noFill/>
                    </a:lnR>
                    <a:lnT>
                      <a:noFill/>
                    </a:lnT>
                    <a:lnB>
                      <a:noFill/>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3</a:t>
                      </a:r>
                    </a:p>
                  </a:txBody>
                  <a:tcPr marL="6917" marR="6917" marT="6917" marB="0" anchor="b">
                    <a:lnL>
                      <a:noFill/>
                    </a:lnL>
                    <a:lnR>
                      <a:noFill/>
                    </a:lnR>
                    <a:lnT>
                      <a:noFill/>
                    </a:lnT>
                    <a:lnB>
                      <a:noFill/>
                    </a:lnB>
                    <a:solidFill>
                      <a:srgbClr val="C6E0B4"/>
                    </a:solidFill>
                  </a:tcPr>
                </a:tc>
                <a:tc>
                  <a:txBody>
                    <a:bodyPr/>
                    <a:lstStyle/>
                    <a:p>
                      <a:pPr algn="ctr" fontAlgn="t"/>
                      <a:r>
                        <a:rPr lang="en-US" sz="700" b="0" i="0" u="none" strike="noStrike">
                          <a:solidFill>
                            <a:srgbClr val="000000"/>
                          </a:solidFill>
                          <a:effectLst/>
                          <a:latin typeface="Calibri" panose="020F0502020204030204" pitchFamily="34" charset="0"/>
                        </a:rPr>
                        <a:t>15942</a:t>
                      </a:r>
                    </a:p>
                  </a:txBody>
                  <a:tcPr marL="6917" marR="6917" marT="6917" marB="0">
                    <a:lnL>
                      <a:noFill/>
                    </a:lnL>
                    <a:lnR>
                      <a:noFill/>
                    </a:lnR>
                    <a:lnT>
                      <a:noFill/>
                    </a:lnT>
                    <a:lnB>
                      <a:noFill/>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7.4</a:t>
                      </a:r>
                    </a:p>
                  </a:txBody>
                  <a:tcPr marL="6917" marR="6917" marT="6917" marB="0" anchor="b">
                    <a:lnL>
                      <a:noFill/>
                    </a:lnL>
                    <a:lnR>
                      <a:noFill/>
                    </a:lnR>
                    <a:lnT>
                      <a:noFill/>
                    </a:lnT>
                    <a:lnB>
                      <a:noFill/>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47901</a:t>
                      </a:r>
                    </a:p>
                  </a:txBody>
                  <a:tcPr marL="6917" marR="6917" marT="6917" marB="0" anchor="b">
                    <a:lnL>
                      <a:noFill/>
                    </a:lnL>
                    <a:lnR>
                      <a:noFill/>
                    </a:lnR>
                    <a:lnT>
                      <a:noFill/>
                    </a:lnT>
                    <a:lnB>
                      <a:noFill/>
                    </a:lnB>
                    <a:solidFill>
                      <a:srgbClr val="C6E0B4"/>
                    </a:solidFill>
                  </a:tcPr>
                </a:tc>
                <a:extLst>
                  <a:ext uri="{0D108BD9-81ED-4DB2-BD59-A6C34878D82A}">
                    <a16:rowId xmlns:a16="http://schemas.microsoft.com/office/drawing/2014/main" val="3643043880"/>
                  </a:ext>
                </a:extLst>
              </a:tr>
              <a:tr h="224231">
                <a:tc gridSpan="2">
                  <a:txBody>
                    <a:bodyPr/>
                    <a:lstStyle/>
                    <a:p>
                      <a:pPr algn="l" fontAlgn="t"/>
                      <a:r>
                        <a:rPr lang="en-US" sz="700" b="0" i="0" u="none" strike="noStrike">
                          <a:solidFill>
                            <a:srgbClr val="000000"/>
                          </a:solidFill>
                          <a:effectLst/>
                          <a:latin typeface="Calibri" panose="020F0502020204030204" pitchFamily="34" charset="0"/>
                        </a:rPr>
                        <a:t>2020 Dodge Charger</a:t>
                      </a:r>
                    </a:p>
                  </a:txBody>
                  <a:tcPr marL="6917" marR="6917" marT="6917" marB="0">
                    <a:lnL>
                      <a:noFill/>
                    </a:lnL>
                    <a:lnR>
                      <a:noFill/>
                    </a:lnR>
                    <a:lnT>
                      <a:noFill/>
                    </a:lnT>
                    <a:lnB>
                      <a:noFill/>
                    </a:lnB>
                    <a:solidFill>
                      <a:srgbClr val="C6E0B4"/>
                    </a:solidFill>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Passenger Car</a:t>
                      </a:r>
                    </a:p>
                  </a:txBody>
                  <a:tcPr marL="6917" marR="6917" marT="6917" marB="0">
                    <a:lnL>
                      <a:noFill/>
                    </a:lnL>
                    <a:lnR>
                      <a:noFill/>
                    </a:lnR>
                    <a:lnT>
                      <a:noFill/>
                    </a:lnT>
                    <a:lnB>
                      <a:noFill/>
                    </a:lnB>
                    <a:solidFill>
                      <a:srgbClr val="C6E0B4"/>
                    </a:solidFill>
                  </a:tcPr>
                </a:tc>
                <a:tc>
                  <a:txBody>
                    <a:bodyPr/>
                    <a:lstStyle/>
                    <a:p>
                      <a:pPr algn="l" fontAlgn="b"/>
                      <a:r>
                        <a:rPr lang="en-US" sz="900" b="0" i="0" u="none" strike="noStrike">
                          <a:solidFill>
                            <a:srgbClr val="000000"/>
                          </a:solidFill>
                          <a:effectLst/>
                          <a:latin typeface="Calibri" panose="020F0502020204030204" pitchFamily="34" charset="0"/>
                        </a:rPr>
                        <a:t>62-18</a:t>
                      </a:r>
                    </a:p>
                  </a:txBody>
                  <a:tcPr marL="6917" marR="6917" marT="6917" marB="0" anchor="b">
                    <a:lnL>
                      <a:noFill/>
                    </a:lnL>
                    <a:lnR>
                      <a:noFill/>
                    </a:lnR>
                    <a:lnT>
                      <a:noFill/>
                    </a:lnT>
                    <a:lnB>
                      <a:noFill/>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7.5</a:t>
                      </a:r>
                    </a:p>
                  </a:txBody>
                  <a:tcPr marL="6917" marR="6917" marT="6917" marB="0" anchor="b">
                    <a:lnL>
                      <a:noFill/>
                    </a:lnL>
                    <a:lnR>
                      <a:noFill/>
                    </a:lnR>
                    <a:lnT>
                      <a:noFill/>
                    </a:lnT>
                    <a:lnB>
                      <a:noFill/>
                    </a:lnB>
                    <a:solidFill>
                      <a:srgbClr val="C6E0B4"/>
                    </a:solidFill>
                  </a:tcPr>
                </a:tc>
                <a:tc>
                  <a:txBody>
                    <a:bodyPr/>
                    <a:lstStyle/>
                    <a:p>
                      <a:pPr algn="r" fontAlgn="t"/>
                      <a:r>
                        <a:rPr lang="en-US" sz="700" b="0" i="0" u="none" strike="noStrike">
                          <a:solidFill>
                            <a:srgbClr val="000000"/>
                          </a:solidFill>
                          <a:effectLst/>
                          <a:latin typeface="Calibri" panose="020F0502020204030204" pitchFamily="34" charset="0"/>
                        </a:rPr>
                        <a:t>2020</a:t>
                      </a:r>
                    </a:p>
                  </a:txBody>
                  <a:tcPr marL="6917" marR="6917" marT="6917" marB="0">
                    <a:lnL>
                      <a:noFill/>
                    </a:lnL>
                    <a:lnR>
                      <a:noFill/>
                    </a:lnR>
                    <a:lnT>
                      <a:noFill/>
                    </a:lnT>
                    <a:lnB>
                      <a:noFill/>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1</a:t>
                      </a:r>
                    </a:p>
                  </a:txBody>
                  <a:tcPr marL="6917" marR="6917" marT="6917" marB="0" anchor="b">
                    <a:lnL>
                      <a:noFill/>
                    </a:lnL>
                    <a:lnR>
                      <a:noFill/>
                    </a:lnR>
                    <a:lnT>
                      <a:noFill/>
                    </a:lnT>
                    <a:lnB>
                      <a:noFill/>
                    </a:lnB>
                    <a:solidFill>
                      <a:srgbClr val="C6E0B4"/>
                    </a:solidFill>
                  </a:tcPr>
                </a:tc>
                <a:tc>
                  <a:txBody>
                    <a:bodyPr/>
                    <a:lstStyle/>
                    <a:p>
                      <a:pPr algn="ctr" fontAlgn="t"/>
                      <a:r>
                        <a:rPr lang="en-US" sz="700" b="0" i="0" u="none" strike="noStrike">
                          <a:solidFill>
                            <a:srgbClr val="000000"/>
                          </a:solidFill>
                          <a:effectLst/>
                          <a:latin typeface="Calibri" panose="020F0502020204030204" pitchFamily="34" charset="0"/>
                        </a:rPr>
                        <a:t>11241</a:t>
                      </a:r>
                    </a:p>
                  </a:txBody>
                  <a:tcPr marL="6917" marR="6917" marT="6917" marB="0">
                    <a:lnL>
                      <a:noFill/>
                    </a:lnL>
                    <a:lnR>
                      <a:noFill/>
                    </a:lnR>
                    <a:lnT>
                      <a:noFill/>
                    </a:lnT>
                    <a:lnB>
                      <a:noFill/>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7.5</a:t>
                      </a:r>
                    </a:p>
                  </a:txBody>
                  <a:tcPr marL="6917" marR="6917" marT="6917" marB="0" anchor="b">
                    <a:lnL>
                      <a:noFill/>
                    </a:lnL>
                    <a:lnR>
                      <a:noFill/>
                    </a:lnR>
                    <a:lnT>
                      <a:noFill/>
                    </a:lnT>
                    <a:lnB>
                      <a:noFill/>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121120</a:t>
                      </a:r>
                    </a:p>
                  </a:txBody>
                  <a:tcPr marL="6917" marR="6917" marT="6917" marB="0" anchor="b">
                    <a:lnL>
                      <a:noFill/>
                    </a:lnL>
                    <a:lnR>
                      <a:noFill/>
                    </a:lnR>
                    <a:lnT>
                      <a:noFill/>
                    </a:lnT>
                    <a:lnB>
                      <a:noFill/>
                    </a:lnB>
                    <a:solidFill>
                      <a:srgbClr val="C6E0B4"/>
                    </a:solidFill>
                  </a:tcPr>
                </a:tc>
                <a:extLst>
                  <a:ext uri="{0D108BD9-81ED-4DB2-BD59-A6C34878D82A}">
                    <a16:rowId xmlns:a16="http://schemas.microsoft.com/office/drawing/2014/main" val="3232447526"/>
                  </a:ext>
                </a:extLst>
              </a:tr>
              <a:tr h="224231">
                <a:tc gridSpan="2">
                  <a:txBody>
                    <a:bodyPr/>
                    <a:lstStyle/>
                    <a:p>
                      <a:pPr algn="l" fontAlgn="t"/>
                      <a:r>
                        <a:rPr lang="en-US" sz="700" b="0" i="0" u="none" strike="noStrike">
                          <a:solidFill>
                            <a:srgbClr val="000000"/>
                          </a:solidFill>
                          <a:effectLst/>
                          <a:latin typeface="Calibri" panose="020F0502020204030204" pitchFamily="34" charset="0"/>
                        </a:rPr>
                        <a:t>2019 Chevy Silverado</a:t>
                      </a:r>
                    </a:p>
                  </a:txBody>
                  <a:tcPr marL="6917" marR="6917" marT="6917" marB="0">
                    <a:lnL>
                      <a:noFill/>
                    </a:lnL>
                    <a:lnR>
                      <a:noFill/>
                    </a:lnR>
                    <a:lnT>
                      <a:noFill/>
                    </a:lnT>
                    <a:lnB>
                      <a:noFill/>
                    </a:lnB>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PickUp Truck</a:t>
                      </a:r>
                    </a:p>
                  </a:txBody>
                  <a:tcPr marL="6917" marR="6917" marT="6917"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62-20</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8.3</a:t>
                      </a:r>
                    </a:p>
                  </a:txBody>
                  <a:tcPr marL="6917" marR="6917" marT="6917" marB="0" anchor="b">
                    <a:lnL>
                      <a:noFill/>
                    </a:lnL>
                    <a:lnR>
                      <a:noFill/>
                    </a:lnR>
                    <a:lnT>
                      <a:noFill/>
                    </a:lnT>
                    <a:lnB>
                      <a:noFill/>
                    </a:lnB>
                  </a:tcPr>
                </a:tc>
                <a:tc>
                  <a:txBody>
                    <a:bodyPr/>
                    <a:lstStyle/>
                    <a:p>
                      <a:pPr algn="r" fontAlgn="t"/>
                      <a:r>
                        <a:rPr lang="en-US" sz="700" b="0" i="0" u="none" strike="noStrike">
                          <a:solidFill>
                            <a:srgbClr val="000000"/>
                          </a:solidFill>
                          <a:effectLst/>
                          <a:latin typeface="Calibri" panose="020F0502020204030204" pitchFamily="34" charset="0"/>
                        </a:rPr>
                        <a:t>2019</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a:t>
                      </a:r>
                    </a:p>
                  </a:txBody>
                  <a:tcPr marL="6917" marR="6917" marT="6917" marB="0" anchor="b">
                    <a:lnL>
                      <a:noFill/>
                    </a:lnL>
                    <a:lnR>
                      <a:noFill/>
                    </a:lnR>
                    <a:lnT>
                      <a:noFill/>
                    </a:lnT>
                    <a:lnB>
                      <a:noFill/>
                    </a:lnB>
                  </a:tcPr>
                </a:tc>
                <a:tc>
                  <a:txBody>
                    <a:bodyPr/>
                    <a:lstStyle/>
                    <a:p>
                      <a:pPr algn="ctr" fontAlgn="t"/>
                      <a:r>
                        <a:rPr lang="en-US" sz="700" b="0" i="0" u="none" strike="noStrike">
                          <a:solidFill>
                            <a:srgbClr val="000000"/>
                          </a:solidFill>
                          <a:effectLst/>
                          <a:latin typeface="Calibri" panose="020F0502020204030204" pitchFamily="34" charset="0"/>
                        </a:rPr>
                        <a:t>23696</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8.3</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15831</a:t>
                      </a:r>
                    </a:p>
                  </a:txBody>
                  <a:tcPr marL="6917" marR="6917" marT="6917" marB="0" anchor="b">
                    <a:lnL>
                      <a:noFill/>
                    </a:lnL>
                    <a:lnR>
                      <a:noFill/>
                    </a:lnR>
                    <a:lnT>
                      <a:noFill/>
                    </a:lnT>
                    <a:lnB>
                      <a:noFill/>
                    </a:lnB>
                  </a:tcPr>
                </a:tc>
                <a:extLst>
                  <a:ext uri="{0D108BD9-81ED-4DB2-BD59-A6C34878D82A}">
                    <a16:rowId xmlns:a16="http://schemas.microsoft.com/office/drawing/2014/main" val="3720982590"/>
                  </a:ext>
                </a:extLst>
              </a:tr>
              <a:tr h="224231">
                <a:tc gridSpan="2">
                  <a:txBody>
                    <a:bodyPr/>
                    <a:lstStyle/>
                    <a:p>
                      <a:pPr algn="l" fontAlgn="t"/>
                      <a:r>
                        <a:rPr lang="en-US" sz="700" b="0" i="0" u="none" strike="noStrike">
                          <a:solidFill>
                            <a:srgbClr val="000000"/>
                          </a:solidFill>
                          <a:effectLst/>
                          <a:latin typeface="Calibri" panose="020F0502020204030204" pitchFamily="34" charset="0"/>
                        </a:rPr>
                        <a:t>2009 Ford Fusion</a:t>
                      </a:r>
                    </a:p>
                  </a:txBody>
                  <a:tcPr marL="6917" marR="6917" marT="6917" marB="0">
                    <a:lnL>
                      <a:noFill/>
                    </a:lnL>
                    <a:lnR>
                      <a:noFill/>
                    </a:lnR>
                    <a:lnT>
                      <a:noFill/>
                    </a:lnT>
                    <a:lnB>
                      <a:noFill/>
                    </a:lnB>
                    <a:solidFill>
                      <a:srgbClr val="E2EFDA"/>
                    </a:solidFill>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Passenger Car</a:t>
                      </a:r>
                    </a:p>
                  </a:txBody>
                  <a:tcPr marL="6917" marR="6917" marT="6917" marB="0">
                    <a:lnL>
                      <a:noFill/>
                    </a:lnL>
                    <a:lnR>
                      <a:noFill/>
                    </a:lnR>
                    <a:lnT>
                      <a:noFill/>
                    </a:lnT>
                    <a:lnB>
                      <a:noFill/>
                    </a:lnB>
                    <a:solidFill>
                      <a:srgbClr val="E2EFDA"/>
                    </a:solidFill>
                  </a:tcPr>
                </a:tc>
                <a:tc>
                  <a:txBody>
                    <a:bodyPr/>
                    <a:lstStyle/>
                    <a:p>
                      <a:pPr algn="l" fontAlgn="b"/>
                      <a:r>
                        <a:rPr lang="en-US" sz="900" b="0" i="0" u="none" strike="noStrike">
                          <a:solidFill>
                            <a:srgbClr val="000000"/>
                          </a:solidFill>
                          <a:effectLst/>
                          <a:latin typeface="Calibri" panose="020F0502020204030204" pitchFamily="34" charset="0"/>
                        </a:rPr>
                        <a:t>62-31</a:t>
                      </a:r>
                    </a:p>
                  </a:txBody>
                  <a:tcPr marL="6917" marR="6917" marT="6917" marB="0" anchor="b">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15.9</a:t>
                      </a:r>
                    </a:p>
                  </a:txBody>
                  <a:tcPr marL="6917" marR="6917" marT="6917" marB="0" anchor="b">
                    <a:lnL>
                      <a:noFill/>
                    </a:lnL>
                    <a:lnR>
                      <a:noFill/>
                    </a:lnR>
                    <a:lnT>
                      <a:noFill/>
                    </a:lnT>
                    <a:lnB>
                      <a:noFill/>
                    </a:lnB>
                    <a:solidFill>
                      <a:srgbClr val="E2EFDA"/>
                    </a:solidFill>
                  </a:tcPr>
                </a:tc>
                <a:tc>
                  <a:txBody>
                    <a:bodyPr/>
                    <a:lstStyle/>
                    <a:p>
                      <a:pPr algn="r" fontAlgn="t"/>
                      <a:r>
                        <a:rPr lang="en-US" sz="700" b="0" i="0" u="none" strike="noStrike">
                          <a:solidFill>
                            <a:srgbClr val="000000"/>
                          </a:solidFill>
                          <a:effectLst/>
                          <a:latin typeface="Calibri" panose="020F0502020204030204" pitchFamily="34" charset="0"/>
                        </a:rPr>
                        <a:t>2009</a:t>
                      </a:r>
                    </a:p>
                  </a:txBody>
                  <a:tcPr marL="6917" marR="6917" marT="6917" marB="0">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12</a:t>
                      </a:r>
                    </a:p>
                  </a:txBody>
                  <a:tcPr marL="6917" marR="6917" marT="6917" marB="0" anchor="b">
                    <a:lnL>
                      <a:noFill/>
                    </a:lnL>
                    <a:lnR>
                      <a:noFill/>
                    </a:lnR>
                    <a:lnT>
                      <a:noFill/>
                    </a:lnT>
                    <a:lnB>
                      <a:noFill/>
                    </a:lnB>
                    <a:solidFill>
                      <a:srgbClr val="E2EFDA"/>
                    </a:solidFill>
                  </a:tcPr>
                </a:tc>
                <a:tc>
                  <a:txBody>
                    <a:bodyPr/>
                    <a:lstStyle/>
                    <a:p>
                      <a:pPr algn="ctr" fontAlgn="t"/>
                      <a:r>
                        <a:rPr lang="en-US" sz="700" b="0" i="0" u="none" strike="noStrike">
                          <a:solidFill>
                            <a:srgbClr val="000000"/>
                          </a:solidFill>
                          <a:effectLst/>
                          <a:latin typeface="Calibri" panose="020F0502020204030204" pitchFamily="34" charset="0"/>
                        </a:rPr>
                        <a:t>4614</a:t>
                      </a:r>
                    </a:p>
                  </a:txBody>
                  <a:tcPr marL="6917" marR="6917" marT="6917" marB="0">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15.9</a:t>
                      </a:r>
                    </a:p>
                  </a:txBody>
                  <a:tcPr marL="6917" marR="6917" marT="6917" marB="0" anchor="b">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74504</a:t>
                      </a:r>
                    </a:p>
                  </a:txBody>
                  <a:tcPr marL="6917" marR="6917" marT="6917" marB="0" anchor="b">
                    <a:lnL>
                      <a:noFill/>
                    </a:lnL>
                    <a:lnR>
                      <a:noFill/>
                    </a:lnR>
                    <a:lnT>
                      <a:noFill/>
                    </a:lnT>
                    <a:lnB>
                      <a:noFill/>
                    </a:lnB>
                    <a:solidFill>
                      <a:srgbClr val="E2EFDA"/>
                    </a:solidFill>
                  </a:tcPr>
                </a:tc>
                <a:extLst>
                  <a:ext uri="{0D108BD9-81ED-4DB2-BD59-A6C34878D82A}">
                    <a16:rowId xmlns:a16="http://schemas.microsoft.com/office/drawing/2014/main" val="2889097764"/>
                  </a:ext>
                </a:extLst>
              </a:tr>
              <a:tr h="164307">
                <a:tc gridSpan="2">
                  <a:txBody>
                    <a:bodyPr/>
                    <a:lstStyle/>
                    <a:p>
                      <a:pPr algn="l" fontAlgn="t"/>
                      <a:r>
                        <a:rPr lang="en-US" sz="700" b="0" i="0" u="none" strike="noStrike">
                          <a:solidFill>
                            <a:srgbClr val="000000"/>
                          </a:solidFill>
                          <a:effectLst/>
                          <a:latin typeface="Calibri" panose="020F0502020204030204" pitchFamily="34" charset="0"/>
                        </a:rPr>
                        <a:t>2018 Chevy Tahoe</a:t>
                      </a:r>
                    </a:p>
                  </a:txBody>
                  <a:tcPr marL="6917" marR="6917" marT="6917" marB="0">
                    <a:lnL>
                      <a:noFill/>
                    </a:lnL>
                    <a:lnR>
                      <a:noFill/>
                    </a:lnR>
                    <a:lnT>
                      <a:noFill/>
                    </a:lnT>
                    <a:lnB>
                      <a:noFill/>
                    </a:lnB>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SUV</a:t>
                      </a:r>
                    </a:p>
                  </a:txBody>
                  <a:tcPr marL="6917" marR="6917" marT="6917"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62-17</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12.4</a:t>
                      </a:r>
                    </a:p>
                  </a:txBody>
                  <a:tcPr marL="6917" marR="6917" marT="6917" marB="0" anchor="b">
                    <a:lnL>
                      <a:noFill/>
                    </a:lnL>
                    <a:lnR>
                      <a:noFill/>
                    </a:lnR>
                    <a:lnT>
                      <a:noFill/>
                    </a:lnT>
                    <a:lnB>
                      <a:noFill/>
                    </a:lnB>
                  </a:tcPr>
                </a:tc>
                <a:tc>
                  <a:txBody>
                    <a:bodyPr/>
                    <a:lstStyle/>
                    <a:p>
                      <a:pPr algn="r" fontAlgn="t"/>
                      <a:r>
                        <a:rPr lang="en-US" sz="700" b="0" i="0" u="none" strike="noStrike">
                          <a:solidFill>
                            <a:srgbClr val="000000"/>
                          </a:solidFill>
                          <a:effectLst/>
                          <a:latin typeface="Calibri" panose="020F0502020204030204" pitchFamily="34" charset="0"/>
                        </a:rPr>
                        <a:t>2018</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a:t>
                      </a:r>
                    </a:p>
                  </a:txBody>
                  <a:tcPr marL="6917" marR="6917" marT="6917" marB="0" anchor="b">
                    <a:lnL>
                      <a:noFill/>
                    </a:lnL>
                    <a:lnR>
                      <a:noFill/>
                    </a:lnR>
                    <a:lnT>
                      <a:noFill/>
                    </a:lnT>
                    <a:lnB>
                      <a:noFill/>
                    </a:lnB>
                  </a:tcPr>
                </a:tc>
                <a:tc>
                  <a:txBody>
                    <a:bodyPr/>
                    <a:lstStyle/>
                    <a:p>
                      <a:pPr algn="ctr" fontAlgn="t"/>
                      <a:r>
                        <a:rPr lang="en-US" sz="700" b="0" i="0" u="none" strike="noStrike">
                          <a:solidFill>
                            <a:srgbClr val="000000"/>
                          </a:solidFill>
                          <a:effectLst/>
                          <a:latin typeface="Calibri" panose="020F0502020204030204" pitchFamily="34" charset="0"/>
                        </a:rPr>
                        <a:t>11432</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12.4</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38791</a:t>
                      </a:r>
                    </a:p>
                  </a:txBody>
                  <a:tcPr marL="6917" marR="6917" marT="6917" marB="0" anchor="b">
                    <a:lnL>
                      <a:noFill/>
                    </a:lnL>
                    <a:lnR>
                      <a:noFill/>
                    </a:lnR>
                    <a:lnT>
                      <a:noFill/>
                    </a:lnT>
                    <a:lnB>
                      <a:noFill/>
                    </a:lnB>
                  </a:tcPr>
                </a:tc>
                <a:extLst>
                  <a:ext uri="{0D108BD9-81ED-4DB2-BD59-A6C34878D82A}">
                    <a16:rowId xmlns:a16="http://schemas.microsoft.com/office/drawing/2014/main" val="225341459"/>
                  </a:ext>
                </a:extLst>
              </a:tr>
              <a:tr h="224231">
                <a:tc gridSpan="2">
                  <a:txBody>
                    <a:bodyPr/>
                    <a:lstStyle/>
                    <a:p>
                      <a:pPr algn="l" fontAlgn="t"/>
                      <a:r>
                        <a:rPr lang="en-US" sz="700" b="0" i="0" u="none" strike="noStrike">
                          <a:solidFill>
                            <a:srgbClr val="000000"/>
                          </a:solidFill>
                          <a:effectLst/>
                          <a:latin typeface="Calibri" panose="020F0502020204030204" pitchFamily="34" charset="0"/>
                        </a:rPr>
                        <a:t>2014 Dodge Charger</a:t>
                      </a:r>
                    </a:p>
                  </a:txBody>
                  <a:tcPr marL="6917" marR="6917" marT="6917" marB="0">
                    <a:lnL>
                      <a:noFill/>
                    </a:lnL>
                    <a:lnR>
                      <a:noFill/>
                    </a:lnR>
                    <a:lnT>
                      <a:noFill/>
                    </a:lnT>
                    <a:lnB>
                      <a:noFill/>
                    </a:lnB>
                    <a:solidFill>
                      <a:srgbClr val="E2EFDA"/>
                    </a:solidFill>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Passenger Car</a:t>
                      </a:r>
                    </a:p>
                  </a:txBody>
                  <a:tcPr marL="6917" marR="6917" marT="6917" marB="0">
                    <a:lnL>
                      <a:noFill/>
                    </a:lnL>
                    <a:lnR>
                      <a:noFill/>
                    </a:lnR>
                    <a:lnT>
                      <a:noFill/>
                    </a:lnT>
                    <a:lnB>
                      <a:noFill/>
                    </a:lnB>
                    <a:solidFill>
                      <a:srgbClr val="E2EFDA"/>
                    </a:solidFill>
                  </a:tcPr>
                </a:tc>
                <a:tc>
                  <a:txBody>
                    <a:bodyPr/>
                    <a:lstStyle/>
                    <a:p>
                      <a:pPr algn="l" fontAlgn="b"/>
                      <a:r>
                        <a:rPr lang="en-US" sz="900" b="0" i="0" u="none" strike="noStrike">
                          <a:solidFill>
                            <a:srgbClr val="000000"/>
                          </a:solidFill>
                          <a:effectLst/>
                          <a:latin typeface="Calibri" panose="020F0502020204030204" pitchFamily="34" charset="0"/>
                        </a:rPr>
                        <a:t>62-33</a:t>
                      </a:r>
                    </a:p>
                  </a:txBody>
                  <a:tcPr marL="6917" marR="6917" marT="6917" marB="0" anchor="b">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14.9</a:t>
                      </a:r>
                    </a:p>
                  </a:txBody>
                  <a:tcPr marL="6917" marR="6917" marT="6917" marB="0" anchor="b">
                    <a:lnL>
                      <a:noFill/>
                    </a:lnL>
                    <a:lnR>
                      <a:noFill/>
                    </a:lnR>
                    <a:lnT>
                      <a:noFill/>
                    </a:lnT>
                    <a:lnB>
                      <a:noFill/>
                    </a:lnB>
                    <a:solidFill>
                      <a:srgbClr val="E2EFDA"/>
                    </a:solidFill>
                  </a:tcPr>
                </a:tc>
                <a:tc>
                  <a:txBody>
                    <a:bodyPr/>
                    <a:lstStyle/>
                    <a:p>
                      <a:pPr algn="r" fontAlgn="t"/>
                      <a:r>
                        <a:rPr lang="en-US" sz="700" b="0" i="0" u="none" strike="noStrike">
                          <a:solidFill>
                            <a:srgbClr val="000000"/>
                          </a:solidFill>
                          <a:effectLst/>
                          <a:latin typeface="Calibri" panose="020F0502020204030204" pitchFamily="34" charset="0"/>
                        </a:rPr>
                        <a:t>2014</a:t>
                      </a:r>
                    </a:p>
                  </a:txBody>
                  <a:tcPr marL="6917" marR="6917" marT="6917" marB="0">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7</a:t>
                      </a:r>
                    </a:p>
                  </a:txBody>
                  <a:tcPr marL="6917" marR="6917" marT="6917" marB="0" anchor="b">
                    <a:lnL>
                      <a:noFill/>
                    </a:lnL>
                    <a:lnR>
                      <a:noFill/>
                    </a:lnR>
                    <a:lnT>
                      <a:noFill/>
                    </a:lnT>
                    <a:lnB>
                      <a:noFill/>
                    </a:lnB>
                    <a:solidFill>
                      <a:srgbClr val="E2EFDA"/>
                    </a:solidFill>
                  </a:tcPr>
                </a:tc>
                <a:tc>
                  <a:txBody>
                    <a:bodyPr/>
                    <a:lstStyle/>
                    <a:p>
                      <a:pPr algn="ctr" fontAlgn="t"/>
                      <a:r>
                        <a:rPr lang="en-US" sz="700" b="0" i="0" u="none" strike="noStrike">
                          <a:solidFill>
                            <a:srgbClr val="000000"/>
                          </a:solidFill>
                          <a:effectLst/>
                          <a:latin typeface="Calibri" panose="020F0502020204030204" pitchFamily="34" charset="0"/>
                        </a:rPr>
                        <a:t>4373</a:t>
                      </a:r>
                    </a:p>
                  </a:txBody>
                  <a:tcPr marL="6917" marR="6917" marT="6917" marB="0">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14.9</a:t>
                      </a:r>
                    </a:p>
                  </a:txBody>
                  <a:tcPr marL="6917" marR="6917" marT="6917" marB="0" anchor="b">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53695</a:t>
                      </a:r>
                    </a:p>
                  </a:txBody>
                  <a:tcPr marL="6917" marR="6917" marT="6917" marB="0" anchor="b">
                    <a:lnL>
                      <a:noFill/>
                    </a:lnL>
                    <a:lnR>
                      <a:noFill/>
                    </a:lnR>
                    <a:lnT>
                      <a:noFill/>
                    </a:lnT>
                    <a:lnB>
                      <a:noFill/>
                    </a:lnB>
                    <a:solidFill>
                      <a:srgbClr val="E2EFDA"/>
                    </a:solidFill>
                  </a:tcPr>
                </a:tc>
                <a:extLst>
                  <a:ext uri="{0D108BD9-81ED-4DB2-BD59-A6C34878D82A}">
                    <a16:rowId xmlns:a16="http://schemas.microsoft.com/office/drawing/2014/main" val="812952860"/>
                  </a:ext>
                </a:extLst>
              </a:tr>
              <a:tr h="164307">
                <a:tc gridSpan="2">
                  <a:txBody>
                    <a:bodyPr/>
                    <a:lstStyle/>
                    <a:p>
                      <a:pPr algn="l" fontAlgn="t"/>
                      <a:r>
                        <a:rPr lang="en-US" sz="700" b="1" i="0" u="sng" strike="noStrike">
                          <a:solidFill>
                            <a:srgbClr val="000000"/>
                          </a:solidFill>
                          <a:effectLst/>
                          <a:latin typeface="Calibri" panose="020F0502020204030204" pitchFamily="34" charset="0"/>
                        </a:rPr>
                        <a:t>Public Works Dept</a:t>
                      </a:r>
                    </a:p>
                  </a:txBody>
                  <a:tcPr marL="6917" marR="6917" marT="6917" marB="0">
                    <a:lnL>
                      <a:noFill/>
                    </a:lnL>
                    <a:lnR>
                      <a:noFill/>
                    </a:lnR>
                    <a:lnT>
                      <a:noFill/>
                    </a:lnT>
                    <a:lnB>
                      <a:noFill/>
                    </a:lnB>
                  </a:tcPr>
                </a:tc>
                <a:tc hMerge="1">
                  <a:txBody>
                    <a:bodyPr/>
                    <a:lstStyle/>
                    <a:p>
                      <a:endParaRPr lang="en-US"/>
                    </a:p>
                  </a:txBody>
                  <a:tcPr/>
                </a:tc>
                <a:tc>
                  <a:txBody>
                    <a:bodyPr/>
                    <a:lstStyle/>
                    <a:p>
                      <a:pPr algn="l" fontAlgn="t"/>
                      <a:endParaRPr lang="en-US" sz="700" b="1" i="0" u="sng" strike="noStrike">
                        <a:solidFill>
                          <a:srgbClr val="000000"/>
                        </a:solidFill>
                        <a:effectLst/>
                        <a:latin typeface="Calibri" panose="020F0502020204030204" pitchFamily="34" charset="0"/>
                      </a:endParaRPr>
                    </a:p>
                  </a:txBody>
                  <a:tcPr marL="6917" marR="6917" marT="6917"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t"/>
                      <a:endParaRPr lang="en-US" sz="700" b="0" i="0" u="none" strike="noStrike">
                        <a:solidFill>
                          <a:srgbClr val="000000"/>
                        </a:solidFill>
                        <a:effectLst/>
                        <a:latin typeface="Calibri" panose="020F0502020204030204" pitchFamily="34" charset="0"/>
                      </a:endParaRPr>
                    </a:p>
                  </a:txBody>
                  <a:tcPr marL="6917" marR="6917" marT="6917"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ctr" fontAlgn="t"/>
                      <a:endParaRPr lang="en-US" sz="700" b="0" i="0" u="none" strike="noStrike">
                        <a:solidFill>
                          <a:srgbClr val="000000"/>
                        </a:solidFill>
                        <a:effectLst/>
                        <a:latin typeface="Calibri" panose="020F0502020204030204" pitchFamily="34" charset="0"/>
                      </a:endParaRPr>
                    </a:p>
                  </a:txBody>
                  <a:tcPr marL="6917" marR="6917" marT="6917"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extLst>
                  <a:ext uri="{0D108BD9-81ED-4DB2-BD59-A6C34878D82A}">
                    <a16:rowId xmlns:a16="http://schemas.microsoft.com/office/drawing/2014/main" val="3309751202"/>
                  </a:ext>
                </a:extLst>
              </a:tr>
              <a:tr h="332826">
                <a:tc gridSpan="2">
                  <a:txBody>
                    <a:bodyPr/>
                    <a:lstStyle/>
                    <a:p>
                      <a:pPr algn="l" fontAlgn="t"/>
                      <a:r>
                        <a:rPr lang="en-US" sz="700" b="0" i="0" u="none" strike="noStrike">
                          <a:solidFill>
                            <a:srgbClr val="000000"/>
                          </a:solidFill>
                          <a:effectLst/>
                          <a:latin typeface="Calibri" panose="020F0502020204030204" pitchFamily="34" charset="0"/>
                        </a:rPr>
                        <a:t>2013 International</a:t>
                      </a:r>
                    </a:p>
                  </a:txBody>
                  <a:tcPr marL="6917" marR="6917" marT="6917" marB="0">
                    <a:lnL>
                      <a:noFill/>
                    </a:lnL>
                    <a:lnR>
                      <a:noFill/>
                    </a:lnR>
                    <a:lnT>
                      <a:noFill/>
                    </a:lnT>
                    <a:lnB>
                      <a:noFill/>
                    </a:lnB>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Heavy Duty, On Road Truck</a:t>
                      </a:r>
                    </a:p>
                  </a:txBody>
                  <a:tcPr marL="6917" marR="6917" marT="6917"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PW-23</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3.4</a:t>
                      </a:r>
                    </a:p>
                  </a:txBody>
                  <a:tcPr marL="6917" marR="6917" marT="6917" marB="0" anchor="b">
                    <a:lnL>
                      <a:noFill/>
                    </a:lnL>
                    <a:lnR>
                      <a:noFill/>
                    </a:lnR>
                    <a:lnT>
                      <a:noFill/>
                    </a:lnT>
                    <a:lnB>
                      <a:noFill/>
                    </a:lnB>
                  </a:tcPr>
                </a:tc>
                <a:tc>
                  <a:txBody>
                    <a:bodyPr/>
                    <a:lstStyle/>
                    <a:p>
                      <a:pPr algn="r" fontAlgn="t"/>
                      <a:r>
                        <a:rPr lang="en-US" sz="700" b="0" i="0" u="none" strike="noStrike">
                          <a:solidFill>
                            <a:srgbClr val="000000"/>
                          </a:solidFill>
                          <a:effectLst/>
                          <a:latin typeface="Calibri" panose="020F0502020204030204" pitchFamily="34" charset="0"/>
                        </a:rPr>
                        <a:t>2013</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a:t>
                      </a:r>
                    </a:p>
                  </a:txBody>
                  <a:tcPr marL="6917" marR="6917" marT="6917" marB="0" anchor="b">
                    <a:lnL>
                      <a:noFill/>
                    </a:lnL>
                    <a:lnR>
                      <a:noFill/>
                    </a:lnR>
                    <a:lnT>
                      <a:noFill/>
                    </a:lnT>
                    <a:lnB>
                      <a:noFill/>
                    </a:lnB>
                  </a:tcPr>
                </a:tc>
                <a:tc>
                  <a:txBody>
                    <a:bodyPr/>
                    <a:lstStyle/>
                    <a:p>
                      <a:pPr algn="ctr" fontAlgn="t"/>
                      <a:r>
                        <a:rPr lang="en-US" sz="700" b="0" i="0" u="none" strike="noStrike">
                          <a:solidFill>
                            <a:srgbClr val="000000"/>
                          </a:solidFill>
                          <a:effectLst/>
                          <a:latin typeface="Calibri" panose="020F0502020204030204" pitchFamily="34" charset="0"/>
                        </a:rPr>
                        <a:t>219</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3.4</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20988</a:t>
                      </a:r>
                    </a:p>
                  </a:txBody>
                  <a:tcPr marL="6917" marR="6917" marT="6917" marB="0" anchor="b">
                    <a:lnL>
                      <a:noFill/>
                    </a:lnL>
                    <a:lnR>
                      <a:noFill/>
                    </a:lnR>
                    <a:lnT>
                      <a:noFill/>
                    </a:lnT>
                    <a:lnB>
                      <a:noFill/>
                    </a:lnB>
                  </a:tcPr>
                </a:tc>
                <a:extLst>
                  <a:ext uri="{0D108BD9-81ED-4DB2-BD59-A6C34878D82A}">
                    <a16:rowId xmlns:a16="http://schemas.microsoft.com/office/drawing/2014/main" val="2474332486"/>
                  </a:ext>
                </a:extLst>
              </a:tr>
              <a:tr h="224231">
                <a:tc gridSpan="2">
                  <a:txBody>
                    <a:bodyPr/>
                    <a:lstStyle/>
                    <a:p>
                      <a:pPr algn="l" fontAlgn="t"/>
                      <a:r>
                        <a:rPr lang="en-US" sz="700" b="0" i="0" u="none" strike="noStrike">
                          <a:solidFill>
                            <a:srgbClr val="000000"/>
                          </a:solidFill>
                          <a:effectLst/>
                          <a:latin typeface="Calibri" panose="020F0502020204030204" pitchFamily="34" charset="0"/>
                        </a:rPr>
                        <a:t>2015 Chevy Silverado</a:t>
                      </a:r>
                    </a:p>
                  </a:txBody>
                  <a:tcPr marL="6917" marR="6917" marT="6917" marB="0">
                    <a:lnL>
                      <a:noFill/>
                    </a:lnL>
                    <a:lnR>
                      <a:noFill/>
                    </a:lnR>
                    <a:lnT>
                      <a:noFill/>
                    </a:lnT>
                    <a:lnB>
                      <a:noFill/>
                    </a:lnB>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PickUp Truck</a:t>
                      </a:r>
                    </a:p>
                  </a:txBody>
                  <a:tcPr marL="6917" marR="6917" marT="6917"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PW-24</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8.1</a:t>
                      </a:r>
                    </a:p>
                  </a:txBody>
                  <a:tcPr marL="6917" marR="6917" marT="6917" marB="0" anchor="b">
                    <a:lnL>
                      <a:noFill/>
                    </a:lnL>
                    <a:lnR>
                      <a:noFill/>
                    </a:lnR>
                    <a:lnT>
                      <a:noFill/>
                    </a:lnT>
                    <a:lnB>
                      <a:noFill/>
                    </a:lnB>
                  </a:tcPr>
                </a:tc>
                <a:tc>
                  <a:txBody>
                    <a:bodyPr/>
                    <a:lstStyle/>
                    <a:p>
                      <a:pPr algn="r" fontAlgn="t"/>
                      <a:r>
                        <a:rPr lang="en-US" sz="700" b="0" i="0" u="none" strike="noStrike">
                          <a:solidFill>
                            <a:srgbClr val="000000"/>
                          </a:solidFill>
                          <a:effectLst/>
                          <a:latin typeface="Calibri" panose="020F0502020204030204" pitchFamily="34" charset="0"/>
                        </a:rPr>
                        <a:t>2015</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a:t>
                      </a:r>
                    </a:p>
                  </a:txBody>
                  <a:tcPr marL="6917" marR="6917" marT="6917" marB="0" anchor="b">
                    <a:lnL>
                      <a:noFill/>
                    </a:lnL>
                    <a:lnR>
                      <a:noFill/>
                    </a:lnR>
                    <a:lnT>
                      <a:noFill/>
                    </a:lnT>
                    <a:lnB>
                      <a:noFill/>
                    </a:lnB>
                  </a:tcPr>
                </a:tc>
                <a:tc>
                  <a:txBody>
                    <a:bodyPr/>
                    <a:lstStyle/>
                    <a:p>
                      <a:pPr algn="ctr" fontAlgn="t"/>
                      <a:r>
                        <a:rPr lang="en-US" sz="700" b="0" i="0" u="none" strike="noStrike">
                          <a:solidFill>
                            <a:srgbClr val="000000"/>
                          </a:solidFill>
                          <a:effectLst/>
                          <a:latin typeface="Calibri" panose="020F0502020204030204" pitchFamily="34" charset="0"/>
                        </a:rPr>
                        <a:t>6249</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8.1</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44727</a:t>
                      </a:r>
                    </a:p>
                  </a:txBody>
                  <a:tcPr marL="6917" marR="6917" marT="6917" marB="0" anchor="b">
                    <a:lnL>
                      <a:noFill/>
                    </a:lnL>
                    <a:lnR>
                      <a:noFill/>
                    </a:lnR>
                    <a:lnT>
                      <a:noFill/>
                    </a:lnT>
                    <a:lnB>
                      <a:noFill/>
                    </a:lnB>
                  </a:tcPr>
                </a:tc>
                <a:extLst>
                  <a:ext uri="{0D108BD9-81ED-4DB2-BD59-A6C34878D82A}">
                    <a16:rowId xmlns:a16="http://schemas.microsoft.com/office/drawing/2014/main" val="1269570682"/>
                  </a:ext>
                </a:extLst>
              </a:tr>
              <a:tr h="332826">
                <a:tc gridSpan="2">
                  <a:txBody>
                    <a:bodyPr/>
                    <a:lstStyle/>
                    <a:p>
                      <a:pPr algn="l" fontAlgn="t"/>
                      <a:r>
                        <a:rPr lang="en-US" sz="700" b="0" i="0" u="none" strike="noStrike">
                          <a:solidFill>
                            <a:srgbClr val="000000"/>
                          </a:solidFill>
                          <a:effectLst/>
                          <a:latin typeface="Calibri" panose="020F0502020204030204" pitchFamily="34" charset="0"/>
                        </a:rPr>
                        <a:t>2015 Ford Dump Trk</a:t>
                      </a:r>
                    </a:p>
                  </a:txBody>
                  <a:tcPr marL="6917" marR="6917" marT="6917" marB="0">
                    <a:lnL>
                      <a:noFill/>
                    </a:lnL>
                    <a:lnR>
                      <a:noFill/>
                    </a:lnR>
                    <a:lnT>
                      <a:noFill/>
                    </a:lnT>
                    <a:lnB>
                      <a:noFill/>
                    </a:lnB>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Heavy Duty, On Road Truck</a:t>
                      </a:r>
                    </a:p>
                  </a:txBody>
                  <a:tcPr marL="6917" marR="6917" marT="6917"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PW-25</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2.8</a:t>
                      </a:r>
                    </a:p>
                  </a:txBody>
                  <a:tcPr marL="6917" marR="6917" marT="6917" marB="0" anchor="b">
                    <a:lnL>
                      <a:noFill/>
                    </a:lnL>
                    <a:lnR>
                      <a:noFill/>
                    </a:lnR>
                    <a:lnT>
                      <a:noFill/>
                    </a:lnT>
                    <a:lnB>
                      <a:noFill/>
                    </a:lnB>
                  </a:tcPr>
                </a:tc>
                <a:tc>
                  <a:txBody>
                    <a:bodyPr/>
                    <a:lstStyle/>
                    <a:p>
                      <a:pPr algn="r" fontAlgn="t"/>
                      <a:r>
                        <a:rPr lang="en-US" sz="700" b="0" i="0" u="none" strike="noStrike">
                          <a:solidFill>
                            <a:srgbClr val="000000"/>
                          </a:solidFill>
                          <a:effectLst/>
                          <a:latin typeface="Calibri" panose="020F0502020204030204" pitchFamily="34" charset="0"/>
                        </a:rPr>
                        <a:t>2015</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a:t>
                      </a:r>
                    </a:p>
                  </a:txBody>
                  <a:tcPr marL="6917" marR="6917" marT="6917" marB="0" anchor="b">
                    <a:lnL>
                      <a:noFill/>
                    </a:lnL>
                    <a:lnR>
                      <a:noFill/>
                    </a:lnR>
                    <a:lnT>
                      <a:noFill/>
                    </a:lnT>
                    <a:lnB>
                      <a:noFill/>
                    </a:lnB>
                  </a:tcPr>
                </a:tc>
                <a:tc>
                  <a:txBody>
                    <a:bodyPr/>
                    <a:lstStyle/>
                    <a:p>
                      <a:pPr algn="ctr" fontAlgn="t"/>
                      <a:r>
                        <a:rPr lang="en-US" sz="700" b="0" i="0" u="none" strike="noStrike">
                          <a:solidFill>
                            <a:srgbClr val="000000"/>
                          </a:solidFill>
                          <a:effectLst/>
                          <a:latin typeface="Calibri" panose="020F0502020204030204" pitchFamily="34" charset="0"/>
                        </a:rPr>
                        <a:t>1254</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2.8</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13422</a:t>
                      </a:r>
                    </a:p>
                  </a:txBody>
                  <a:tcPr marL="6917" marR="6917" marT="6917" marB="0" anchor="b">
                    <a:lnL>
                      <a:noFill/>
                    </a:lnL>
                    <a:lnR>
                      <a:noFill/>
                    </a:lnR>
                    <a:lnT>
                      <a:noFill/>
                    </a:lnT>
                    <a:lnB>
                      <a:noFill/>
                    </a:lnB>
                  </a:tcPr>
                </a:tc>
                <a:extLst>
                  <a:ext uri="{0D108BD9-81ED-4DB2-BD59-A6C34878D82A}">
                    <a16:rowId xmlns:a16="http://schemas.microsoft.com/office/drawing/2014/main" val="1401504771"/>
                  </a:ext>
                </a:extLst>
              </a:tr>
              <a:tr h="224231">
                <a:tc gridSpan="2">
                  <a:txBody>
                    <a:bodyPr/>
                    <a:lstStyle/>
                    <a:p>
                      <a:pPr algn="l" fontAlgn="t"/>
                      <a:r>
                        <a:rPr lang="en-US" sz="700" b="0" i="0" u="none" strike="noStrike">
                          <a:solidFill>
                            <a:srgbClr val="000000"/>
                          </a:solidFill>
                          <a:effectLst/>
                          <a:latin typeface="Calibri" panose="020F0502020204030204" pitchFamily="34" charset="0"/>
                        </a:rPr>
                        <a:t>2014 Chevy Silverado</a:t>
                      </a:r>
                    </a:p>
                  </a:txBody>
                  <a:tcPr marL="6917" marR="6917" marT="6917" marB="0">
                    <a:lnL>
                      <a:noFill/>
                    </a:lnL>
                    <a:lnR>
                      <a:noFill/>
                    </a:lnR>
                    <a:lnT>
                      <a:noFill/>
                    </a:lnT>
                    <a:lnB>
                      <a:noFill/>
                    </a:lnB>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PickUp Truck</a:t>
                      </a:r>
                    </a:p>
                  </a:txBody>
                  <a:tcPr marL="6917" marR="6917" marT="6917"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PW-28</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9.5</a:t>
                      </a:r>
                    </a:p>
                  </a:txBody>
                  <a:tcPr marL="6917" marR="6917" marT="6917" marB="0" anchor="b">
                    <a:lnL>
                      <a:noFill/>
                    </a:lnL>
                    <a:lnR>
                      <a:noFill/>
                    </a:lnR>
                    <a:lnT>
                      <a:noFill/>
                    </a:lnT>
                    <a:lnB>
                      <a:noFill/>
                    </a:lnB>
                  </a:tcPr>
                </a:tc>
                <a:tc>
                  <a:txBody>
                    <a:bodyPr/>
                    <a:lstStyle/>
                    <a:p>
                      <a:pPr algn="r" fontAlgn="t"/>
                      <a:r>
                        <a:rPr lang="en-US" sz="700" b="0" i="0" u="none" strike="noStrike">
                          <a:solidFill>
                            <a:srgbClr val="000000"/>
                          </a:solidFill>
                          <a:effectLst/>
                          <a:latin typeface="Calibri" panose="020F0502020204030204" pitchFamily="34" charset="0"/>
                        </a:rPr>
                        <a:t>2014</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a:t>
                      </a:r>
                    </a:p>
                  </a:txBody>
                  <a:tcPr marL="6917" marR="6917" marT="6917" marB="0" anchor="b">
                    <a:lnL>
                      <a:noFill/>
                    </a:lnL>
                    <a:lnR>
                      <a:noFill/>
                    </a:lnR>
                    <a:lnT>
                      <a:noFill/>
                    </a:lnT>
                    <a:lnB>
                      <a:noFill/>
                    </a:lnB>
                  </a:tcPr>
                </a:tc>
                <a:tc>
                  <a:txBody>
                    <a:bodyPr/>
                    <a:lstStyle/>
                    <a:p>
                      <a:pPr algn="ctr" fontAlgn="t"/>
                      <a:r>
                        <a:rPr lang="en-US" sz="700" b="0" i="0" u="none" strike="noStrike">
                          <a:solidFill>
                            <a:srgbClr val="000000"/>
                          </a:solidFill>
                          <a:effectLst/>
                          <a:latin typeface="Calibri" panose="020F0502020204030204" pitchFamily="34" charset="0"/>
                        </a:rPr>
                        <a:t>1705</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9.5</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28830</a:t>
                      </a:r>
                    </a:p>
                  </a:txBody>
                  <a:tcPr marL="6917" marR="6917" marT="6917" marB="0" anchor="b">
                    <a:lnL>
                      <a:noFill/>
                    </a:lnL>
                    <a:lnR>
                      <a:noFill/>
                    </a:lnR>
                    <a:lnT>
                      <a:noFill/>
                    </a:lnT>
                    <a:lnB>
                      <a:noFill/>
                    </a:lnB>
                  </a:tcPr>
                </a:tc>
                <a:extLst>
                  <a:ext uri="{0D108BD9-81ED-4DB2-BD59-A6C34878D82A}">
                    <a16:rowId xmlns:a16="http://schemas.microsoft.com/office/drawing/2014/main" val="2173274201"/>
                  </a:ext>
                </a:extLst>
              </a:tr>
              <a:tr h="224231">
                <a:tc gridSpan="2">
                  <a:txBody>
                    <a:bodyPr/>
                    <a:lstStyle/>
                    <a:p>
                      <a:pPr algn="l" fontAlgn="t"/>
                      <a:r>
                        <a:rPr lang="en-US" sz="700" b="0" i="0" u="none" strike="noStrike">
                          <a:solidFill>
                            <a:srgbClr val="000000"/>
                          </a:solidFill>
                          <a:effectLst/>
                          <a:latin typeface="Calibri" panose="020F0502020204030204" pitchFamily="34" charset="0"/>
                        </a:rPr>
                        <a:t>2014 Chevy Silverado</a:t>
                      </a:r>
                    </a:p>
                  </a:txBody>
                  <a:tcPr marL="6917" marR="6917" marT="6917" marB="0">
                    <a:lnL>
                      <a:noFill/>
                    </a:lnL>
                    <a:lnR>
                      <a:noFill/>
                    </a:lnR>
                    <a:lnT>
                      <a:noFill/>
                    </a:lnT>
                    <a:lnB>
                      <a:noFill/>
                    </a:lnB>
                    <a:solidFill>
                      <a:srgbClr val="E2EFDA"/>
                    </a:solidFill>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PickUp Truck</a:t>
                      </a:r>
                    </a:p>
                  </a:txBody>
                  <a:tcPr marL="6917" marR="6917" marT="6917" marB="0">
                    <a:lnL>
                      <a:noFill/>
                    </a:lnL>
                    <a:lnR>
                      <a:noFill/>
                    </a:lnR>
                    <a:lnT>
                      <a:noFill/>
                    </a:lnT>
                    <a:lnB>
                      <a:noFill/>
                    </a:lnB>
                    <a:solidFill>
                      <a:srgbClr val="E2EFDA"/>
                    </a:solidFill>
                  </a:tcPr>
                </a:tc>
                <a:tc>
                  <a:txBody>
                    <a:bodyPr/>
                    <a:lstStyle/>
                    <a:p>
                      <a:pPr algn="l" fontAlgn="b"/>
                      <a:r>
                        <a:rPr lang="en-US" sz="900" b="0" i="0" u="none" strike="noStrike">
                          <a:solidFill>
                            <a:srgbClr val="000000"/>
                          </a:solidFill>
                          <a:effectLst/>
                          <a:latin typeface="Calibri" panose="020F0502020204030204" pitchFamily="34" charset="0"/>
                        </a:rPr>
                        <a:t>PW-29</a:t>
                      </a:r>
                    </a:p>
                  </a:txBody>
                  <a:tcPr marL="6917" marR="6917" marT="6917" marB="0" anchor="b">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9.3</a:t>
                      </a:r>
                    </a:p>
                  </a:txBody>
                  <a:tcPr marL="6917" marR="6917" marT="6917" marB="0" anchor="b">
                    <a:lnL>
                      <a:noFill/>
                    </a:lnL>
                    <a:lnR>
                      <a:noFill/>
                    </a:lnR>
                    <a:lnT>
                      <a:noFill/>
                    </a:lnT>
                    <a:lnB>
                      <a:noFill/>
                    </a:lnB>
                    <a:solidFill>
                      <a:srgbClr val="E2EFDA"/>
                    </a:solidFill>
                  </a:tcPr>
                </a:tc>
                <a:tc>
                  <a:txBody>
                    <a:bodyPr/>
                    <a:lstStyle/>
                    <a:p>
                      <a:pPr algn="r" fontAlgn="t"/>
                      <a:r>
                        <a:rPr lang="en-US" sz="700" b="0" i="0" u="none" strike="noStrike">
                          <a:solidFill>
                            <a:srgbClr val="000000"/>
                          </a:solidFill>
                          <a:effectLst/>
                          <a:latin typeface="Calibri" panose="020F0502020204030204" pitchFamily="34" charset="0"/>
                        </a:rPr>
                        <a:t>2014</a:t>
                      </a:r>
                    </a:p>
                  </a:txBody>
                  <a:tcPr marL="6917" marR="6917" marT="6917" marB="0">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7</a:t>
                      </a:r>
                    </a:p>
                  </a:txBody>
                  <a:tcPr marL="6917" marR="6917" marT="6917" marB="0" anchor="b">
                    <a:lnL>
                      <a:noFill/>
                    </a:lnL>
                    <a:lnR>
                      <a:noFill/>
                    </a:lnR>
                    <a:lnT>
                      <a:noFill/>
                    </a:lnT>
                    <a:lnB>
                      <a:noFill/>
                    </a:lnB>
                    <a:solidFill>
                      <a:srgbClr val="E2EFDA"/>
                    </a:solidFill>
                  </a:tcPr>
                </a:tc>
                <a:tc>
                  <a:txBody>
                    <a:bodyPr/>
                    <a:lstStyle/>
                    <a:p>
                      <a:pPr algn="ctr" fontAlgn="t"/>
                      <a:r>
                        <a:rPr lang="en-US" sz="700" b="0" i="0" u="none" strike="noStrike">
                          <a:solidFill>
                            <a:srgbClr val="000000"/>
                          </a:solidFill>
                          <a:effectLst/>
                          <a:latin typeface="Calibri" panose="020F0502020204030204" pitchFamily="34" charset="0"/>
                        </a:rPr>
                        <a:t>5683</a:t>
                      </a:r>
                    </a:p>
                  </a:txBody>
                  <a:tcPr marL="6917" marR="6917" marT="6917" marB="0">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9.3</a:t>
                      </a:r>
                    </a:p>
                  </a:txBody>
                  <a:tcPr marL="6917" marR="6917" marT="6917" marB="0" anchor="b">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65674</a:t>
                      </a:r>
                    </a:p>
                  </a:txBody>
                  <a:tcPr marL="6917" marR="6917" marT="6917" marB="0" anchor="b">
                    <a:lnL>
                      <a:noFill/>
                    </a:lnL>
                    <a:lnR>
                      <a:noFill/>
                    </a:lnR>
                    <a:lnT>
                      <a:noFill/>
                    </a:lnT>
                    <a:lnB>
                      <a:noFill/>
                    </a:lnB>
                    <a:solidFill>
                      <a:srgbClr val="E2EFDA"/>
                    </a:solidFill>
                  </a:tcPr>
                </a:tc>
                <a:extLst>
                  <a:ext uri="{0D108BD9-81ED-4DB2-BD59-A6C34878D82A}">
                    <a16:rowId xmlns:a16="http://schemas.microsoft.com/office/drawing/2014/main" val="2835843315"/>
                  </a:ext>
                </a:extLst>
              </a:tr>
              <a:tr h="224231">
                <a:tc gridSpan="2">
                  <a:txBody>
                    <a:bodyPr/>
                    <a:lstStyle/>
                    <a:p>
                      <a:pPr algn="l" fontAlgn="t"/>
                      <a:r>
                        <a:rPr lang="en-US" sz="700" b="0" i="0" u="none" strike="noStrike">
                          <a:solidFill>
                            <a:srgbClr val="000000"/>
                          </a:solidFill>
                          <a:effectLst/>
                          <a:latin typeface="Calibri" panose="020F0502020204030204" pitchFamily="34" charset="0"/>
                        </a:rPr>
                        <a:t>2020 Chevy Silverado</a:t>
                      </a:r>
                    </a:p>
                  </a:txBody>
                  <a:tcPr marL="6917" marR="6917" marT="6917" marB="0">
                    <a:lnL>
                      <a:noFill/>
                    </a:lnL>
                    <a:lnR>
                      <a:noFill/>
                    </a:lnR>
                    <a:lnT>
                      <a:noFill/>
                    </a:lnT>
                    <a:lnB>
                      <a:noFill/>
                    </a:lnB>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PickUp Truck</a:t>
                      </a:r>
                    </a:p>
                  </a:txBody>
                  <a:tcPr marL="6917" marR="6917" marT="6917"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PW-32</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18.3</a:t>
                      </a:r>
                    </a:p>
                  </a:txBody>
                  <a:tcPr marL="6917" marR="6917" marT="6917" marB="0" anchor="b">
                    <a:lnL>
                      <a:noFill/>
                    </a:lnL>
                    <a:lnR>
                      <a:noFill/>
                    </a:lnR>
                    <a:lnT>
                      <a:noFill/>
                    </a:lnT>
                    <a:lnB>
                      <a:noFill/>
                    </a:lnB>
                  </a:tcPr>
                </a:tc>
                <a:tc>
                  <a:txBody>
                    <a:bodyPr/>
                    <a:lstStyle/>
                    <a:p>
                      <a:pPr algn="r" fontAlgn="t"/>
                      <a:r>
                        <a:rPr lang="en-US" sz="700" b="0" i="0" u="none" strike="noStrike">
                          <a:solidFill>
                            <a:srgbClr val="000000"/>
                          </a:solidFill>
                          <a:effectLst/>
                          <a:latin typeface="Calibri" panose="020F0502020204030204" pitchFamily="34" charset="0"/>
                        </a:rPr>
                        <a:t>2020</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a:t>
                      </a:r>
                    </a:p>
                  </a:txBody>
                  <a:tcPr marL="6917" marR="6917" marT="6917" marB="0" anchor="b">
                    <a:lnL>
                      <a:noFill/>
                    </a:lnL>
                    <a:lnR>
                      <a:noFill/>
                    </a:lnR>
                    <a:lnT>
                      <a:noFill/>
                    </a:lnT>
                    <a:lnB>
                      <a:noFill/>
                    </a:lnB>
                  </a:tcPr>
                </a:tc>
                <a:tc>
                  <a:txBody>
                    <a:bodyPr/>
                    <a:lstStyle/>
                    <a:p>
                      <a:pPr algn="ctr" fontAlgn="t"/>
                      <a:r>
                        <a:rPr lang="en-US" sz="700" b="0" i="0" u="none" strike="noStrike">
                          <a:solidFill>
                            <a:srgbClr val="000000"/>
                          </a:solidFill>
                          <a:effectLst/>
                          <a:latin typeface="Calibri" panose="020F0502020204030204" pitchFamily="34" charset="0"/>
                        </a:rPr>
                        <a:t>5708</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18.3</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3752</a:t>
                      </a:r>
                    </a:p>
                  </a:txBody>
                  <a:tcPr marL="6917" marR="6917" marT="6917" marB="0" anchor="b">
                    <a:lnL>
                      <a:noFill/>
                    </a:lnL>
                    <a:lnR>
                      <a:noFill/>
                    </a:lnR>
                    <a:lnT>
                      <a:noFill/>
                    </a:lnT>
                    <a:lnB>
                      <a:noFill/>
                    </a:lnB>
                  </a:tcPr>
                </a:tc>
                <a:extLst>
                  <a:ext uri="{0D108BD9-81ED-4DB2-BD59-A6C34878D82A}">
                    <a16:rowId xmlns:a16="http://schemas.microsoft.com/office/drawing/2014/main" val="752417961"/>
                  </a:ext>
                </a:extLst>
              </a:tr>
              <a:tr h="224231">
                <a:tc gridSpan="2">
                  <a:txBody>
                    <a:bodyPr/>
                    <a:lstStyle/>
                    <a:p>
                      <a:pPr algn="l" fontAlgn="t"/>
                      <a:r>
                        <a:rPr lang="en-US" sz="700" b="0" i="0" u="none" strike="noStrike">
                          <a:solidFill>
                            <a:srgbClr val="000000"/>
                          </a:solidFill>
                          <a:effectLst/>
                          <a:latin typeface="Calibri" panose="020F0502020204030204" pitchFamily="34" charset="0"/>
                        </a:rPr>
                        <a:t>2013 Chevy Silverado</a:t>
                      </a:r>
                    </a:p>
                  </a:txBody>
                  <a:tcPr marL="6917" marR="6917" marT="6917" marB="0">
                    <a:lnL>
                      <a:noFill/>
                    </a:lnL>
                    <a:lnR>
                      <a:noFill/>
                    </a:lnR>
                    <a:lnT>
                      <a:noFill/>
                    </a:lnT>
                    <a:lnB>
                      <a:noFill/>
                    </a:lnB>
                    <a:solidFill>
                      <a:srgbClr val="E2EFDA"/>
                    </a:solidFill>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PickUp Truck</a:t>
                      </a:r>
                    </a:p>
                  </a:txBody>
                  <a:tcPr marL="6917" marR="6917" marT="6917" marB="0">
                    <a:lnL>
                      <a:noFill/>
                    </a:lnL>
                    <a:lnR>
                      <a:noFill/>
                    </a:lnR>
                    <a:lnT>
                      <a:noFill/>
                    </a:lnT>
                    <a:lnB>
                      <a:noFill/>
                    </a:lnB>
                    <a:solidFill>
                      <a:srgbClr val="E2EFDA"/>
                    </a:solidFill>
                  </a:tcPr>
                </a:tc>
                <a:tc>
                  <a:txBody>
                    <a:bodyPr/>
                    <a:lstStyle/>
                    <a:p>
                      <a:pPr algn="l" fontAlgn="b"/>
                      <a:r>
                        <a:rPr lang="en-US" sz="900" b="0" i="0" u="none" strike="noStrike">
                          <a:solidFill>
                            <a:srgbClr val="000000"/>
                          </a:solidFill>
                          <a:effectLst/>
                          <a:latin typeface="Calibri" panose="020F0502020204030204" pitchFamily="34" charset="0"/>
                        </a:rPr>
                        <a:t>PW-34</a:t>
                      </a:r>
                    </a:p>
                  </a:txBody>
                  <a:tcPr marL="6917" marR="6917" marT="6917" marB="0" anchor="b">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9.7</a:t>
                      </a:r>
                    </a:p>
                  </a:txBody>
                  <a:tcPr marL="6917" marR="6917" marT="6917" marB="0" anchor="b">
                    <a:lnL>
                      <a:noFill/>
                    </a:lnL>
                    <a:lnR>
                      <a:noFill/>
                    </a:lnR>
                    <a:lnT>
                      <a:noFill/>
                    </a:lnT>
                    <a:lnB>
                      <a:noFill/>
                    </a:lnB>
                    <a:solidFill>
                      <a:srgbClr val="E2EFDA"/>
                    </a:solidFill>
                  </a:tcPr>
                </a:tc>
                <a:tc>
                  <a:txBody>
                    <a:bodyPr/>
                    <a:lstStyle/>
                    <a:p>
                      <a:pPr algn="r" fontAlgn="t"/>
                      <a:r>
                        <a:rPr lang="en-US" sz="700" b="0" i="0" u="none" strike="noStrike">
                          <a:solidFill>
                            <a:srgbClr val="000000"/>
                          </a:solidFill>
                          <a:effectLst/>
                          <a:latin typeface="Calibri" panose="020F0502020204030204" pitchFamily="34" charset="0"/>
                        </a:rPr>
                        <a:t>2013</a:t>
                      </a:r>
                    </a:p>
                  </a:txBody>
                  <a:tcPr marL="6917" marR="6917" marT="6917" marB="0">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8</a:t>
                      </a:r>
                    </a:p>
                  </a:txBody>
                  <a:tcPr marL="6917" marR="6917" marT="6917" marB="0" anchor="b">
                    <a:lnL>
                      <a:noFill/>
                    </a:lnL>
                    <a:lnR>
                      <a:noFill/>
                    </a:lnR>
                    <a:lnT>
                      <a:noFill/>
                    </a:lnT>
                    <a:lnB>
                      <a:noFill/>
                    </a:lnB>
                    <a:solidFill>
                      <a:srgbClr val="E2EFDA"/>
                    </a:solidFill>
                  </a:tcPr>
                </a:tc>
                <a:tc>
                  <a:txBody>
                    <a:bodyPr/>
                    <a:lstStyle/>
                    <a:p>
                      <a:pPr algn="ctr" fontAlgn="t"/>
                      <a:r>
                        <a:rPr lang="en-US" sz="700" b="0" i="0" u="none" strike="noStrike">
                          <a:solidFill>
                            <a:srgbClr val="000000"/>
                          </a:solidFill>
                          <a:effectLst/>
                          <a:latin typeface="Calibri" panose="020F0502020204030204" pitchFamily="34" charset="0"/>
                        </a:rPr>
                        <a:t>4728</a:t>
                      </a:r>
                    </a:p>
                  </a:txBody>
                  <a:tcPr marL="6917" marR="6917" marT="6917" marB="0">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9.7</a:t>
                      </a:r>
                    </a:p>
                  </a:txBody>
                  <a:tcPr marL="6917" marR="6917" marT="6917" marB="0" anchor="b">
                    <a:lnL>
                      <a:noFill/>
                    </a:lnL>
                    <a:lnR>
                      <a:noFill/>
                    </a:lnR>
                    <a:lnT>
                      <a:noFill/>
                    </a:lnT>
                    <a:lnB>
                      <a:noFill/>
                    </a:lnB>
                    <a:solidFill>
                      <a:srgbClr val="E2EFDA"/>
                    </a:solidFill>
                  </a:tcPr>
                </a:tc>
                <a:tc>
                  <a:txBody>
                    <a:bodyPr/>
                    <a:lstStyle/>
                    <a:p>
                      <a:pPr algn="r" fontAlgn="b"/>
                      <a:r>
                        <a:rPr lang="en-US" sz="900" b="0" i="0" u="none" strike="noStrike">
                          <a:solidFill>
                            <a:srgbClr val="000000"/>
                          </a:solidFill>
                          <a:effectLst/>
                          <a:latin typeface="Calibri" panose="020F0502020204030204" pitchFamily="34" charset="0"/>
                        </a:rPr>
                        <a:t>55243</a:t>
                      </a:r>
                    </a:p>
                  </a:txBody>
                  <a:tcPr marL="6917" marR="6917" marT="6917" marB="0" anchor="b">
                    <a:lnL>
                      <a:noFill/>
                    </a:lnL>
                    <a:lnR>
                      <a:noFill/>
                    </a:lnR>
                    <a:lnT>
                      <a:noFill/>
                    </a:lnT>
                    <a:lnB>
                      <a:noFill/>
                    </a:lnB>
                    <a:solidFill>
                      <a:srgbClr val="E2EFDA"/>
                    </a:solidFill>
                  </a:tcPr>
                </a:tc>
                <a:extLst>
                  <a:ext uri="{0D108BD9-81ED-4DB2-BD59-A6C34878D82A}">
                    <a16:rowId xmlns:a16="http://schemas.microsoft.com/office/drawing/2014/main" val="1814419977"/>
                  </a:ext>
                </a:extLst>
              </a:tr>
              <a:tr h="224231">
                <a:tc gridSpan="2">
                  <a:txBody>
                    <a:bodyPr/>
                    <a:lstStyle/>
                    <a:p>
                      <a:pPr algn="l" fontAlgn="t"/>
                      <a:r>
                        <a:rPr lang="en-US" sz="700" b="0" i="0" u="none" strike="noStrike">
                          <a:solidFill>
                            <a:srgbClr val="000000"/>
                          </a:solidFill>
                          <a:effectLst/>
                          <a:latin typeface="Calibri" panose="020F0502020204030204" pitchFamily="34" charset="0"/>
                        </a:rPr>
                        <a:t>2016 GMC Sierra</a:t>
                      </a:r>
                    </a:p>
                  </a:txBody>
                  <a:tcPr marL="6917" marR="6917" marT="6917" marB="0">
                    <a:lnL>
                      <a:noFill/>
                    </a:lnL>
                    <a:lnR>
                      <a:noFill/>
                    </a:lnR>
                    <a:lnT>
                      <a:noFill/>
                    </a:lnT>
                    <a:lnB>
                      <a:noFill/>
                    </a:lnB>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PickUp Truck</a:t>
                      </a:r>
                    </a:p>
                  </a:txBody>
                  <a:tcPr marL="6917" marR="6917" marT="6917"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PW-27</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8.5</a:t>
                      </a:r>
                    </a:p>
                  </a:txBody>
                  <a:tcPr marL="6917" marR="6917" marT="6917" marB="0" anchor="b">
                    <a:lnL>
                      <a:noFill/>
                    </a:lnL>
                    <a:lnR>
                      <a:noFill/>
                    </a:lnR>
                    <a:lnT>
                      <a:noFill/>
                    </a:lnT>
                    <a:lnB>
                      <a:noFill/>
                    </a:lnB>
                  </a:tcPr>
                </a:tc>
                <a:tc>
                  <a:txBody>
                    <a:bodyPr/>
                    <a:lstStyle/>
                    <a:p>
                      <a:pPr algn="r" fontAlgn="t"/>
                      <a:r>
                        <a:rPr lang="en-US" sz="700" b="0" i="0" u="none" strike="noStrike">
                          <a:solidFill>
                            <a:srgbClr val="000000"/>
                          </a:solidFill>
                          <a:effectLst/>
                          <a:latin typeface="Calibri" panose="020F0502020204030204" pitchFamily="34" charset="0"/>
                        </a:rPr>
                        <a:t>2016</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a:t>
                      </a:r>
                    </a:p>
                  </a:txBody>
                  <a:tcPr marL="6917" marR="6917" marT="6917" marB="0" anchor="b">
                    <a:lnL>
                      <a:noFill/>
                    </a:lnL>
                    <a:lnR>
                      <a:noFill/>
                    </a:lnR>
                    <a:lnT>
                      <a:noFill/>
                    </a:lnT>
                    <a:lnB>
                      <a:noFill/>
                    </a:lnB>
                  </a:tcPr>
                </a:tc>
                <a:tc>
                  <a:txBody>
                    <a:bodyPr/>
                    <a:lstStyle/>
                    <a:p>
                      <a:pPr algn="ctr" fontAlgn="t"/>
                      <a:r>
                        <a:rPr lang="en-US" sz="700" b="0" i="0" u="none" strike="noStrike">
                          <a:solidFill>
                            <a:srgbClr val="000000"/>
                          </a:solidFill>
                          <a:effectLst/>
                          <a:latin typeface="Calibri" panose="020F0502020204030204" pitchFamily="34" charset="0"/>
                        </a:rPr>
                        <a:t>3209</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8.5</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16595</a:t>
                      </a:r>
                    </a:p>
                  </a:txBody>
                  <a:tcPr marL="6917" marR="6917" marT="6917" marB="0" anchor="b">
                    <a:lnL>
                      <a:noFill/>
                    </a:lnL>
                    <a:lnR>
                      <a:noFill/>
                    </a:lnR>
                    <a:lnT>
                      <a:noFill/>
                    </a:lnT>
                    <a:lnB>
                      <a:noFill/>
                    </a:lnB>
                  </a:tcPr>
                </a:tc>
                <a:extLst>
                  <a:ext uri="{0D108BD9-81ED-4DB2-BD59-A6C34878D82A}">
                    <a16:rowId xmlns:a16="http://schemas.microsoft.com/office/drawing/2014/main" val="2375204897"/>
                  </a:ext>
                </a:extLst>
              </a:tr>
              <a:tr h="332826">
                <a:tc gridSpan="2">
                  <a:txBody>
                    <a:bodyPr/>
                    <a:lstStyle/>
                    <a:p>
                      <a:pPr algn="l" fontAlgn="t"/>
                      <a:r>
                        <a:rPr lang="en-US" sz="700" b="0" i="0" u="none" strike="noStrike">
                          <a:solidFill>
                            <a:srgbClr val="000000"/>
                          </a:solidFill>
                          <a:effectLst/>
                          <a:latin typeface="Calibri" panose="020F0502020204030204" pitchFamily="34" charset="0"/>
                        </a:rPr>
                        <a:t>2013 International</a:t>
                      </a:r>
                    </a:p>
                  </a:txBody>
                  <a:tcPr marL="6917" marR="6917" marT="6917" marB="0">
                    <a:lnL>
                      <a:noFill/>
                    </a:lnL>
                    <a:lnR>
                      <a:noFill/>
                    </a:lnR>
                    <a:lnT>
                      <a:noFill/>
                    </a:lnT>
                    <a:lnB>
                      <a:noFill/>
                    </a:lnB>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Heavy Duty, On Road Truck</a:t>
                      </a:r>
                    </a:p>
                  </a:txBody>
                  <a:tcPr marL="6917" marR="6917" marT="6917"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PW-21</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4.9</a:t>
                      </a:r>
                    </a:p>
                  </a:txBody>
                  <a:tcPr marL="6917" marR="6917" marT="6917" marB="0" anchor="b">
                    <a:lnL>
                      <a:noFill/>
                    </a:lnL>
                    <a:lnR>
                      <a:noFill/>
                    </a:lnR>
                    <a:lnT>
                      <a:noFill/>
                    </a:lnT>
                    <a:lnB>
                      <a:noFill/>
                    </a:lnB>
                  </a:tcPr>
                </a:tc>
                <a:tc>
                  <a:txBody>
                    <a:bodyPr/>
                    <a:lstStyle/>
                    <a:p>
                      <a:pPr algn="r" fontAlgn="t"/>
                      <a:r>
                        <a:rPr lang="en-US" sz="700" b="0" i="0" u="none" strike="noStrike">
                          <a:solidFill>
                            <a:srgbClr val="000000"/>
                          </a:solidFill>
                          <a:effectLst/>
                          <a:latin typeface="Calibri" panose="020F0502020204030204" pitchFamily="34" charset="0"/>
                        </a:rPr>
                        <a:t>2013</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a:t>
                      </a:r>
                    </a:p>
                  </a:txBody>
                  <a:tcPr marL="6917" marR="6917" marT="6917" marB="0" anchor="b">
                    <a:lnL>
                      <a:noFill/>
                    </a:lnL>
                    <a:lnR>
                      <a:noFill/>
                    </a:lnR>
                    <a:lnT>
                      <a:noFill/>
                    </a:lnT>
                    <a:lnB>
                      <a:noFill/>
                    </a:lnB>
                  </a:tcPr>
                </a:tc>
                <a:tc>
                  <a:txBody>
                    <a:bodyPr/>
                    <a:lstStyle/>
                    <a:p>
                      <a:pPr algn="ctr" fontAlgn="t"/>
                      <a:r>
                        <a:rPr lang="en-US" sz="700" b="0" i="0" u="none" strike="noStrike">
                          <a:solidFill>
                            <a:srgbClr val="000000"/>
                          </a:solidFill>
                          <a:effectLst/>
                          <a:latin typeface="Calibri" panose="020F0502020204030204" pitchFamily="34" charset="0"/>
                        </a:rPr>
                        <a:t>387</a:t>
                      </a:r>
                    </a:p>
                  </a:txBody>
                  <a:tcPr marL="6917" marR="6917" marT="6917" marB="0">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4.9</a:t>
                      </a:r>
                    </a:p>
                  </a:txBody>
                  <a:tcPr marL="6917" marR="6917" marT="6917"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19196</a:t>
                      </a:r>
                    </a:p>
                  </a:txBody>
                  <a:tcPr marL="6917" marR="6917" marT="6917" marB="0" anchor="b">
                    <a:lnL>
                      <a:noFill/>
                    </a:lnL>
                    <a:lnR>
                      <a:noFill/>
                    </a:lnR>
                    <a:lnT>
                      <a:noFill/>
                    </a:lnT>
                    <a:lnB>
                      <a:noFill/>
                    </a:lnB>
                  </a:tcPr>
                </a:tc>
                <a:extLst>
                  <a:ext uri="{0D108BD9-81ED-4DB2-BD59-A6C34878D82A}">
                    <a16:rowId xmlns:a16="http://schemas.microsoft.com/office/drawing/2014/main" val="2564524752"/>
                  </a:ext>
                </a:extLst>
              </a:tr>
              <a:tr h="164307">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extLst>
                  <a:ext uri="{0D108BD9-81ED-4DB2-BD59-A6C34878D82A}">
                    <a16:rowId xmlns:a16="http://schemas.microsoft.com/office/drawing/2014/main" val="4207094261"/>
                  </a:ext>
                </a:extLst>
              </a:tr>
              <a:tr h="164307">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917" marR="6917" marT="6917" marB="0" anchor="b">
                    <a:lnL>
                      <a:noFill/>
                    </a:lnL>
                    <a:lnR>
                      <a:noFill/>
                    </a:lnR>
                    <a:lnT>
                      <a:noFill/>
                    </a:lnT>
                    <a:lnB>
                      <a:noFill/>
                    </a:lnB>
                    <a:solidFill>
                      <a:srgbClr val="E2EFDA"/>
                    </a:solidFill>
                  </a:tcPr>
                </a:tc>
                <a:tc gridSpan="2">
                  <a:txBody>
                    <a:bodyPr/>
                    <a:lstStyle/>
                    <a:p>
                      <a:pPr algn="l" fontAlgn="b"/>
                      <a:r>
                        <a:rPr lang="en-US" sz="900" b="0" i="0" u="none" strike="noStrike">
                          <a:solidFill>
                            <a:srgbClr val="000000"/>
                          </a:solidFill>
                          <a:effectLst/>
                          <a:latin typeface="Calibri" panose="020F0502020204030204" pitchFamily="34" charset="0"/>
                        </a:rPr>
                        <a:t>EV Candidate</a:t>
                      </a:r>
                    </a:p>
                  </a:txBody>
                  <a:tcPr marL="6917" marR="6917" marT="6917"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1"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extLst>
                  <a:ext uri="{0D108BD9-81ED-4DB2-BD59-A6C34878D82A}">
                    <a16:rowId xmlns:a16="http://schemas.microsoft.com/office/drawing/2014/main" val="2160139461"/>
                  </a:ext>
                </a:extLst>
              </a:tr>
              <a:tr h="164307">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917" marR="6917" marT="6917" marB="0" anchor="b">
                    <a:lnL>
                      <a:noFill/>
                    </a:lnL>
                    <a:lnR>
                      <a:noFill/>
                    </a:lnR>
                    <a:lnT>
                      <a:noFill/>
                    </a:lnT>
                    <a:lnB>
                      <a:noFill/>
                    </a:lnB>
                    <a:solidFill>
                      <a:srgbClr val="C6E0B4"/>
                    </a:solidFill>
                  </a:tcPr>
                </a:tc>
                <a:tc gridSpan="2">
                  <a:txBody>
                    <a:bodyPr/>
                    <a:lstStyle/>
                    <a:p>
                      <a:pPr algn="l" fontAlgn="b"/>
                      <a:r>
                        <a:rPr lang="en-US" sz="900" b="0" i="0" u="none" strike="noStrike">
                          <a:solidFill>
                            <a:srgbClr val="000000"/>
                          </a:solidFill>
                          <a:effectLst/>
                          <a:latin typeface="Calibri" panose="020F0502020204030204" pitchFamily="34" charset="0"/>
                        </a:rPr>
                        <a:t>HEV Candidate</a:t>
                      </a:r>
                    </a:p>
                  </a:txBody>
                  <a:tcPr marL="6917" marR="6917" marT="6917"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7" marR="6917" marT="6917" marB="0" anchor="b">
                    <a:lnL>
                      <a:noFill/>
                    </a:lnL>
                    <a:lnR>
                      <a:noFill/>
                    </a:lnR>
                    <a:lnT>
                      <a:noFill/>
                    </a:lnT>
                    <a:lnB>
                      <a:noFill/>
                    </a:lnB>
                  </a:tcPr>
                </a:tc>
                <a:extLst>
                  <a:ext uri="{0D108BD9-81ED-4DB2-BD59-A6C34878D82A}">
                    <a16:rowId xmlns:a16="http://schemas.microsoft.com/office/drawing/2014/main" val="2188114646"/>
                  </a:ext>
                </a:extLst>
              </a:tr>
            </a:tbl>
          </a:graphicData>
        </a:graphic>
      </p:graphicFrame>
      <p:sp>
        <p:nvSpPr>
          <p:cNvPr id="9" name="Rounded Rectangle 8">
            <a:extLst>
              <a:ext uri="{FF2B5EF4-FFF2-40B4-BE49-F238E27FC236}">
                <a16:creationId xmlns:a16="http://schemas.microsoft.com/office/drawing/2014/main" id="{5024226D-D9C5-2042-A00F-33244B4D478C}"/>
              </a:ext>
            </a:extLst>
          </p:cNvPr>
          <p:cNvSpPr/>
          <p:nvPr/>
        </p:nvSpPr>
        <p:spPr>
          <a:xfrm>
            <a:off x="563419" y="469207"/>
            <a:ext cx="5318799" cy="1115121"/>
          </a:xfrm>
          <a:prstGeom prst="roundRect">
            <a:avLst/>
          </a:prstGeom>
          <a:solidFill>
            <a:srgbClr val="BDD7EE">
              <a:alpha val="38039"/>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698EECE1-0B2A-7343-ABA7-7AC8ABAC28AE}"/>
              </a:ext>
            </a:extLst>
          </p:cNvPr>
          <p:cNvSpPr/>
          <p:nvPr/>
        </p:nvSpPr>
        <p:spPr>
          <a:xfrm>
            <a:off x="2465906" y="3914935"/>
            <a:ext cx="3416312" cy="1427520"/>
          </a:xfrm>
          <a:prstGeom prst="roundRect">
            <a:avLst/>
          </a:prstGeom>
          <a:solidFill>
            <a:srgbClr val="BDD7EE">
              <a:alpha val="368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6AE7F769-7163-3E44-9EB4-C2B4A166B17C}"/>
              </a:ext>
            </a:extLst>
          </p:cNvPr>
          <p:cNvSpPr/>
          <p:nvPr/>
        </p:nvSpPr>
        <p:spPr>
          <a:xfrm>
            <a:off x="2459413" y="5342455"/>
            <a:ext cx="3416312" cy="657757"/>
          </a:xfrm>
          <a:prstGeom prst="roundRect">
            <a:avLst/>
          </a:prstGeom>
          <a:solidFill>
            <a:srgbClr val="BDD7EE">
              <a:alpha val="38039"/>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8CF65D5C-A70F-B646-9BC7-33E63B0A84AD}"/>
              </a:ext>
            </a:extLst>
          </p:cNvPr>
          <p:cNvSpPr/>
          <p:nvPr/>
        </p:nvSpPr>
        <p:spPr>
          <a:xfrm>
            <a:off x="733750" y="5342455"/>
            <a:ext cx="5141975" cy="657757"/>
          </a:xfrm>
          <a:prstGeom prst="roundRect">
            <a:avLst/>
          </a:prstGeom>
          <a:solidFill>
            <a:srgbClr val="E2F0D9">
              <a:alpha val="45098"/>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8843E9FB-02A0-504D-A3E0-B3DDB3AFD523}"/>
              </a:ext>
            </a:extLst>
          </p:cNvPr>
          <p:cNvSpPr txBox="1"/>
          <p:nvPr/>
        </p:nvSpPr>
        <p:spPr>
          <a:xfrm>
            <a:off x="824805" y="4950232"/>
            <a:ext cx="1145628" cy="276999"/>
          </a:xfrm>
          <a:prstGeom prst="rect">
            <a:avLst/>
          </a:prstGeom>
          <a:noFill/>
        </p:spPr>
        <p:txBody>
          <a:bodyPr wrap="square" rtlCol="0">
            <a:spAutoFit/>
          </a:bodyPr>
          <a:lstStyle/>
          <a:p>
            <a:r>
              <a:rPr lang="en-US" sz="1200"/>
              <a:t>Low use</a:t>
            </a:r>
          </a:p>
        </p:txBody>
      </p:sp>
      <p:sp>
        <p:nvSpPr>
          <p:cNvPr id="15" name="TextBox 14">
            <a:extLst>
              <a:ext uri="{FF2B5EF4-FFF2-40B4-BE49-F238E27FC236}">
                <a16:creationId xmlns:a16="http://schemas.microsoft.com/office/drawing/2014/main" id="{6174D808-420B-E04F-B4ED-E4F2A4CD15CA}"/>
              </a:ext>
            </a:extLst>
          </p:cNvPr>
          <p:cNvSpPr txBox="1"/>
          <p:nvPr/>
        </p:nvSpPr>
        <p:spPr>
          <a:xfrm>
            <a:off x="1616591" y="4311970"/>
            <a:ext cx="842822" cy="461665"/>
          </a:xfrm>
          <a:prstGeom prst="rect">
            <a:avLst/>
          </a:prstGeom>
          <a:noFill/>
        </p:spPr>
        <p:txBody>
          <a:bodyPr wrap="square" rtlCol="0">
            <a:spAutoFit/>
          </a:bodyPr>
          <a:lstStyle/>
          <a:p>
            <a:r>
              <a:rPr lang="en-US" sz="1200"/>
              <a:t>HEV or PHEV</a:t>
            </a:r>
          </a:p>
        </p:txBody>
      </p:sp>
      <p:sp>
        <p:nvSpPr>
          <p:cNvPr id="16" name="TextBox 15">
            <a:extLst>
              <a:ext uri="{FF2B5EF4-FFF2-40B4-BE49-F238E27FC236}">
                <a16:creationId xmlns:a16="http://schemas.microsoft.com/office/drawing/2014/main" id="{29D48269-252E-D64E-BCF9-FC711A16D4C8}"/>
              </a:ext>
            </a:extLst>
          </p:cNvPr>
          <p:cNvSpPr txBox="1"/>
          <p:nvPr/>
        </p:nvSpPr>
        <p:spPr>
          <a:xfrm>
            <a:off x="1976927" y="5024797"/>
            <a:ext cx="497722" cy="276999"/>
          </a:xfrm>
          <a:prstGeom prst="rect">
            <a:avLst/>
          </a:prstGeom>
          <a:noFill/>
        </p:spPr>
        <p:txBody>
          <a:bodyPr wrap="square" rtlCol="0">
            <a:spAutoFit/>
          </a:bodyPr>
          <a:lstStyle/>
          <a:p>
            <a:r>
              <a:rPr lang="en-US" sz="1200"/>
              <a:t>EV</a:t>
            </a:r>
          </a:p>
        </p:txBody>
      </p:sp>
      <p:cxnSp>
        <p:nvCxnSpPr>
          <p:cNvPr id="17" name="Straight Arrow Connector 16">
            <a:extLst>
              <a:ext uri="{FF2B5EF4-FFF2-40B4-BE49-F238E27FC236}">
                <a16:creationId xmlns:a16="http://schemas.microsoft.com/office/drawing/2014/main" id="{61CEAAEA-FF0F-284C-A11C-1FD1BA3E1F35}"/>
              </a:ext>
            </a:extLst>
          </p:cNvPr>
          <p:cNvCxnSpPr>
            <a:cxnSpLocks/>
          </p:cNvCxnSpPr>
          <p:nvPr/>
        </p:nvCxnSpPr>
        <p:spPr>
          <a:xfrm>
            <a:off x="1157405" y="5171779"/>
            <a:ext cx="0" cy="17067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294B37-B364-0D41-88F3-0230FFFCE0F0}"/>
              </a:ext>
            </a:extLst>
          </p:cNvPr>
          <p:cNvCxnSpPr>
            <a:cxnSpLocks/>
          </p:cNvCxnSpPr>
          <p:nvPr/>
        </p:nvCxnSpPr>
        <p:spPr>
          <a:xfrm>
            <a:off x="2380322" y="5216458"/>
            <a:ext cx="174794" cy="12599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6ECF7AE-39F1-5D4D-8F44-CBC633DB3639}"/>
              </a:ext>
            </a:extLst>
          </p:cNvPr>
          <p:cNvCxnSpPr>
            <a:cxnSpLocks/>
          </p:cNvCxnSpPr>
          <p:nvPr/>
        </p:nvCxnSpPr>
        <p:spPr>
          <a:xfrm>
            <a:off x="2143606" y="4628695"/>
            <a:ext cx="29214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32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982E-9E29-4D48-9AC7-FC991701E338}"/>
              </a:ext>
            </a:extLst>
          </p:cNvPr>
          <p:cNvSpPr>
            <a:spLocks noGrp="1"/>
          </p:cNvSpPr>
          <p:nvPr>
            <p:ph type="title"/>
          </p:nvPr>
        </p:nvSpPr>
        <p:spPr/>
        <p:txBody>
          <a:bodyPr/>
          <a:lstStyle/>
          <a:p>
            <a:r>
              <a:rPr lang="en-US"/>
              <a:t>Hybrid Vehicle Cost Analysis</a:t>
            </a:r>
          </a:p>
        </p:txBody>
      </p:sp>
      <p:sp>
        <p:nvSpPr>
          <p:cNvPr id="4" name="Slide Number Placeholder 3">
            <a:extLst>
              <a:ext uri="{FF2B5EF4-FFF2-40B4-BE49-F238E27FC236}">
                <a16:creationId xmlns:a16="http://schemas.microsoft.com/office/drawing/2014/main" id="{C8021E2F-468C-4AE9-8A1D-7CA4AA6CA45E}"/>
              </a:ext>
            </a:extLst>
          </p:cNvPr>
          <p:cNvSpPr>
            <a:spLocks noGrp="1"/>
          </p:cNvSpPr>
          <p:nvPr>
            <p:ph type="sldNum" sz="quarter" idx="12"/>
          </p:nvPr>
        </p:nvSpPr>
        <p:spPr/>
        <p:txBody>
          <a:bodyPr/>
          <a:lstStyle/>
          <a:p>
            <a:fld id="{330EA680-D336-4FF7-8B7A-9848BB0A1C32}" type="slidenum">
              <a:rPr lang="en-US" smtClean="0">
                <a:solidFill>
                  <a:prstClr val="white"/>
                </a:solidFill>
              </a:rPr>
              <a:pPr/>
              <a:t>18</a:t>
            </a:fld>
            <a:endParaRPr lang="en-US">
              <a:solidFill>
                <a:prstClr val="white"/>
              </a:solidFill>
            </a:endParaRPr>
          </a:p>
        </p:txBody>
      </p:sp>
      <p:graphicFrame>
        <p:nvGraphicFramePr>
          <p:cNvPr id="6" name="Table 5">
            <a:extLst>
              <a:ext uri="{FF2B5EF4-FFF2-40B4-BE49-F238E27FC236}">
                <a16:creationId xmlns:a16="http://schemas.microsoft.com/office/drawing/2014/main" id="{AA1BC32C-4356-AC47-A40A-60B39370CBD9}"/>
              </a:ext>
            </a:extLst>
          </p:cNvPr>
          <p:cNvGraphicFramePr>
            <a:graphicFrameLocks noGrp="1"/>
          </p:cNvGraphicFramePr>
          <p:nvPr>
            <p:extLst>
              <p:ext uri="{D42A27DB-BD31-4B8C-83A1-F6EECF244321}">
                <p14:modId xmlns:p14="http://schemas.microsoft.com/office/powerpoint/2010/main" val="993223219"/>
              </p:ext>
            </p:extLst>
          </p:nvPr>
        </p:nvGraphicFramePr>
        <p:xfrm>
          <a:off x="780415" y="1429059"/>
          <a:ext cx="5315585" cy="2410206"/>
        </p:xfrm>
        <a:graphic>
          <a:graphicData uri="http://schemas.openxmlformats.org/drawingml/2006/table">
            <a:tbl>
              <a:tblPr firstRow="1" firstCol="1" bandRow="1"/>
              <a:tblGrid>
                <a:gridCol w="4467225">
                  <a:extLst>
                    <a:ext uri="{9D8B030D-6E8A-4147-A177-3AD203B41FA5}">
                      <a16:colId xmlns:a16="http://schemas.microsoft.com/office/drawing/2014/main" val="2209251017"/>
                    </a:ext>
                  </a:extLst>
                </a:gridCol>
                <a:gridCol w="848360">
                  <a:extLst>
                    <a:ext uri="{9D8B030D-6E8A-4147-A177-3AD203B41FA5}">
                      <a16:colId xmlns:a16="http://schemas.microsoft.com/office/drawing/2014/main" val="2118536410"/>
                    </a:ext>
                  </a:extLst>
                </a:gridCol>
              </a:tblGrid>
              <a:tr h="203200">
                <a:tc gridSpan="2">
                  <a:txBody>
                    <a:bodyPr/>
                    <a:lstStyle/>
                    <a:p>
                      <a:pPr marL="0" marR="0">
                        <a:lnSpc>
                          <a:spcPct val="107000"/>
                        </a:lnSpc>
                        <a:spcBef>
                          <a:spcPts val="0"/>
                        </a:spcBef>
                        <a:spcAft>
                          <a:spcPts val="0"/>
                        </a:spcAft>
                      </a:pPr>
                      <a:r>
                        <a:rPr lang="en-US" sz="1200" b="1">
                          <a:solidFill>
                            <a:srgbClr val="000000"/>
                          </a:solidFill>
                          <a:effectLst/>
                          <a:latin typeface="Times"/>
                          <a:ea typeface="Times New Roman" panose="02020603050405020304" pitchFamily="18" charset="0"/>
                          <a:cs typeface="Calibri"/>
                        </a:rPr>
                        <a:t>FORD HYBRID VEHICLE - COST PER VEHICLE PATROL FLEET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50637445"/>
                  </a:ext>
                </a:extLst>
              </a:tr>
              <a:tr h="203200">
                <a:tc>
                  <a:txBody>
                    <a:bodyPr/>
                    <a:lstStyle/>
                    <a:p>
                      <a:pPr marL="0" marR="0">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Estimated Fuel Efficienc</a:t>
                      </a:r>
                      <a:r>
                        <a:rPr lang="en-US" sz="1200" b="1">
                          <a:solidFill>
                            <a:srgbClr val="000000"/>
                          </a:solidFill>
                          <a:effectLst/>
                          <a:latin typeface="Times"/>
                          <a:ea typeface="Times New Roman" panose="02020603050405020304" pitchFamily="18" charset="0"/>
                          <a:cs typeface="Calibri"/>
                        </a:rPr>
                        <a:t>y</a:t>
                      </a:r>
                      <a:r>
                        <a:rPr lang="en-US" sz="1200">
                          <a:solidFill>
                            <a:srgbClr val="000000"/>
                          </a:solidFill>
                          <a:effectLst/>
                          <a:latin typeface="Times"/>
                          <a:ea typeface="Times New Roman" panose="02020603050405020304" pitchFamily="18" charset="0"/>
                          <a:cs typeface="Calibri"/>
                        </a:rPr>
                        <a:t> - Miles Per Gallon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24</a:t>
                      </a:r>
                      <a:endParaRPr lang="en-US" sz="1200">
                        <a:effectLst/>
                        <a:latin typeface="Times"/>
                        <a:ea typeface="Calibri" panose="020F0502020204030204" pitchFamily="34" charset="0"/>
                        <a:cs typeface="Calibri"/>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273244586"/>
                  </a:ext>
                </a:extLst>
              </a:tr>
              <a:tr h="203200">
                <a:tc>
                  <a:txBody>
                    <a:bodyPr/>
                    <a:lstStyle/>
                    <a:p>
                      <a:pPr marL="0" marR="0">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Estimated Miles Per Year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10269</a:t>
                      </a:r>
                      <a:endParaRPr lang="en-US" sz="1200">
                        <a:effectLst/>
                        <a:latin typeface="Times"/>
                        <a:ea typeface="Calibri" panose="020F0502020204030204" pitchFamily="34" charset="0"/>
                        <a:cs typeface="Calibri"/>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846146330"/>
                  </a:ext>
                </a:extLst>
              </a:tr>
              <a:tr h="203200">
                <a:tc>
                  <a:txBody>
                    <a:bodyPr/>
                    <a:lstStyle/>
                    <a:p>
                      <a:pPr marL="0" marR="0">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Estimated Idle Time Per Year (IN HOURS)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1460</a:t>
                      </a:r>
                      <a:endParaRPr lang="en-US" sz="1200">
                        <a:effectLst/>
                        <a:latin typeface="Times"/>
                        <a:ea typeface="Calibri" panose="020F0502020204030204" pitchFamily="34" charset="0"/>
                        <a:cs typeface="Calibri"/>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60713908"/>
                  </a:ext>
                </a:extLst>
              </a:tr>
              <a:tr h="203200">
                <a:tc>
                  <a:txBody>
                    <a:bodyPr/>
                    <a:lstStyle/>
                    <a:p>
                      <a:pPr marL="0" marR="0">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Estimated Price Per Gallon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$2.69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066970784"/>
                  </a:ext>
                </a:extLst>
              </a:tr>
              <a:tr h="203200">
                <a:tc>
                  <a:txBody>
                    <a:bodyPr/>
                    <a:lstStyle/>
                    <a:p>
                      <a:pPr marL="0" marR="0">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Estimated Yearly Sub-Total cost for miles driven per year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$1,151.00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668113387"/>
                  </a:ext>
                </a:extLst>
              </a:tr>
              <a:tr h="203200">
                <a:tc>
                  <a:txBody>
                    <a:bodyPr/>
                    <a:lstStyle/>
                    <a:p>
                      <a:pPr marL="0" marR="0">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Estimated Yearly Sub-Total cost for time idled per year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$801.19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96714131"/>
                  </a:ext>
                </a:extLst>
              </a:tr>
              <a:tr h="203200">
                <a:tc>
                  <a:txBody>
                    <a:bodyPr/>
                    <a:lstStyle/>
                    <a:p>
                      <a:pPr marL="0" marR="0">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Estimated Gallons USED Per Year - DRIVING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427.88</a:t>
                      </a:r>
                      <a:endParaRPr lang="en-US" sz="1200">
                        <a:effectLst/>
                        <a:latin typeface="Times"/>
                        <a:ea typeface="Calibri" panose="020F0502020204030204" pitchFamily="34" charset="0"/>
                        <a:cs typeface="Calibri"/>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696503281"/>
                  </a:ext>
                </a:extLst>
              </a:tr>
              <a:tr h="203200">
                <a:tc>
                  <a:txBody>
                    <a:bodyPr/>
                    <a:lstStyle/>
                    <a:p>
                      <a:pPr marL="0" marR="0">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Estimated Gallons USED Per Year - IDELING (based on .204 gallons per hour)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297.84</a:t>
                      </a:r>
                      <a:endParaRPr lang="en-US" sz="1200">
                        <a:effectLst/>
                        <a:latin typeface="Times"/>
                        <a:ea typeface="Calibri" panose="020F0502020204030204" pitchFamily="34" charset="0"/>
                        <a:cs typeface="Calibri"/>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99298012"/>
                  </a:ext>
                </a:extLst>
              </a:tr>
              <a:tr h="203200">
                <a:tc>
                  <a:txBody>
                    <a:bodyPr/>
                    <a:lstStyle/>
                    <a:p>
                      <a:pPr marL="0" marR="0">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Estimated Gallons USED Per Year - TOTAL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725.72</a:t>
                      </a:r>
                      <a:endParaRPr lang="en-US" sz="1200">
                        <a:effectLst/>
                        <a:latin typeface="Times"/>
                        <a:ea typeface="Calibri" panose="020F0502020204030204" pitchFamily="34" charset="0"/>
                        <a:cs typeface="Calibri"/>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219792473"/>
                  </a:ext>
                </a:extLst>
              </a:tr>
              <a:tr h="203200">
                <a:tc>
                  <a:txBody>
                    <a:bodyPr/>
                    <a:lstStyle/>
                    <a:p>
                      <a:pPr marL="0" marR="0">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GRAND TOTAL COST PER YEAR - FUEL USED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a:ea typeface="Times New Roman" panose="02020603050405020304" pitchFamily="18" charset="0"/>
                          <a:cs typeface="Calibri"/>
                        </a:rPr>
                        <a:t>$2,250.03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40482307"/>
                  </a:ext>
                </a:extLst>
              </a:tr>
            </a:tbl>
          </a:graphicData>
        </a:graphic>
      </p:graphicFrame>
      <p:graphicFrame>
        <p:nvGraphicFramePr>
          <p:cNvPr id="8" name="Table 7">
            <a:extLst>
              <a:ext uri="{FF2B5EF4-FFF2-40B4-BE49-F238E27FC236}">
                <a16:creationId xmlns:a16="http://schemas.microsoft.com/office/drawing/2014/main" id="{E0C12FC8-7C0A-E84F-A28F-201954531453}"/>
              </a:ext>
            </a:extLst>
          </p:cNvPr>
          <p:cNvGraphicFramePr>
            <a:graphicFrameLocks noGrp="1"/>
          </p:cNvGraphicFramePr>
          <p:nvPr>
            <p:extLst>
              <p:ext uri="{D42A27DB-BD31-4B8C-83A1-F6EECF244321}">
                <p14:modId xmlns:p14="http://schemas.microsoft.com/office/powerpoint/2010/main" val="3535660086"/>
              </p:ext>
            </p:extLst>
          </p:nvPr>
        </p:nvGraphicFramePr>
        <p:xfrm>
          <a:off x="6345939" y="1429059"/>
          <a:ext cx="5297805" cy="2410206"/>
        </p:xfrm>
        <a:graphic>
          <a:graphicData uri="http://schemas.openxmlformats.org/drawingml/2006/table">
            <a:tbl>
              <a:tblPr firstRow="1" firstCol="1" bandRow="1"/>
              <a:tblGrid>
                <a:gridCol w="4381500">
                  <a:extLst>
                    <a:ext uri="{9D8B030D-6E8A-4147-A177-3AD203B41FA5}">
                      <a16:colId xmlns:a16="http://schemas.microsoft.com/office/drawing/2014/main" val="633520362"/>
                    </a:ext>
                  </a:extLst>
                </a:gridCol>
                <a:gridCol w="916305">
                  <a:extLst>
                    <a:ext uri="{9D8B030D-6E8A-4147-A177-3AD203B41FA5}">
                      <a16:colId xmlns:a16="http://schemas.microsoft.com/office/drawing/2014/main" val="779728549"/>
                    </a:ext>
                  </a:extLst>
                </a:gridCol>
              </a:tblGrid>
              <a:tr h="203200">
                <a:tc gridSpan="2">
                  <a:txBody>
                    <a:bodyPr/>
                    <a:lstStyle/>
                    <a:p>
                      <a:pPr marL="0" marR="0">
                        <a:lnSpc>
                          <a:spcPct val="107000"/>
                        </a:lnSpc>
                        <a:spcBef>
                          <a:spcPts val="0"/>
                        </a:spcBef>
                        <a:spcAft>
                          <a:spcPts val="0"/>
                        </a:spcAft>
                      </a:pPr>
                      <a:r>
                        <a:rPr lang="en-US" sz="1200" b="1">
                          <a:solidFill>
                            <a:srgbClr val="000000"/>
                          </a:solidFill>
                          <a:effectLst/>
                          <a:latin typeface="Times" pitchFamily="2" charset="0"/>
                          <a:ea typeface="Times New Roman" panose="02020603050405020304" pitchFamily="18" charset="0"/>
                          <a:cs typeface="Calibri" panose="020F0502020204030204" pitchFamily="34" charset="0"/>
                        </a:rPr>
                        <a:t>NON HYBRID VEHICLE - COST PER VEHICLE PATROL FLEET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69141102"/>
                  </a:ext>
                </a:extLst>
              </a:tr>
              <a:tr h="203200">
                <a:tc>
                  <a:txBody>
                    <a:bodyPr/>
                    <a:lstStyle/>
                    <a:p>
                      <a:pPr marL="0" marR="0">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Estimated Fuel Efficienc</a:t>
                      </a:r>
                      <a:r>
                        <a:rPr lang="en-US" sz="1200" b="1">
                          <a:solidFill>
                            <a:srgbClr val="000000"/>
                          </a:solidFill>
                          <a:effectLst/>
                          <a:latin typeface="Times" pitchFamily="2" charset="0"/>
                          <a:ea typeface="Times New Roman" panose="02020603050405020304" pitchFamily="18" charset="0"/>
                          <a:cs typeface="Calibri" panose="020F0502020204030204" pitchFamily="34" charset="0"/>
                        </a:rPr>
                        <a:t>y</a:t>
                      </a:r>
                      <a:r>
                        <a:rPr lang="en-US" sz="1200">
                          <a:solidFill>
                            <a:srgbClr val="000000"/>
                          </a:solidFill>
                          <a:effectLst/>
                          <a:latin typeface="Times" pitchFamily="2" charset="0"/>
                          <a:ea typeface="Times New Roman" panose="02020603050405020304" pitchFamily="18" charset="0"/>
                          <a:cs typeface="Calibri" panose="020F0502020204030204" pitchFamily="34" charset="0"/>
                        </a:rPr>
                        <a:t> - Miles Per Gallon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11.3</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944952016"/>
                  </a:ext>
                </a:extLst>
              </a:tr>
              <a:tr h="203200">
                <a:tc>
                  <a:txBody>
                    <a:bodyPr/>
                    <a:lstStyle/>
                    <a:p>
                      <a:pPr marL="0" marR="0">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Estimated Miles Per Year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10269</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30432436"/>
                  </a:ext>
                </a:extLst>
              </a:tr>
              <a:tr h="203200">
                <a:tc>
                  <a:txBody>
                    <a:bodyPr/>
                    <a:lstStyle/>
                    <a:p>
                      <a:pPr marL="0" marR="0">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Estimated Idle Time Per Year (IN HOURS)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1460</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062617566"/>
                  </a:ext>
                </a:extLst>
              </a:tr>
              <a:tr h="203200">
                <a:tc>
                  <a:txBody>
                    <a:bodyPr/>
                    <a:lstStyle/>
                    <a:p>
                      <a:pPr marL="0" marR="0">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Estimated Price Per Gallon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$2.69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51723207"/>
                  </a:ext>
                </a:extLst>
              </a:tr>
              <a:tr h="203200">
                <a:tc>
                  <a:txBody>
                    <a:bodyPr/>
                    <a:lstStyle/>
                    <a:p>
                      <a:pPr marL="0" marR="0">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Estimated Yearly Sub-Total cost for miles driven per year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$2,444.56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31708756"/>
                  </a:ext>
                </a:extLst>
              </a:tr>
              <a:tr h="203200">
                <a:tc>
                  <a:txBody>
                    <a:bodyPr/>
                    <a:lstStyle/>
                    <a:p>
                      <a:pPr marL="0" marR="0">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Estimated Yearly Sub-Total cost for time idled per year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$1,826.24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299857298"/>
                  </a:ext>
                </a:extLst>
              </a:tr>
              <a:tr h="203200">
                <a:tc>
                  <a:txBody>
                    <a:bodyPr/>
                    <a:lstStyle/>
                    <a:p>
                      <a:pPr marL="0" marR="0">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Estimated Gallons USED Per Year - DRIVING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908.76</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029125281"/>
                  </a:ext>
                </a:extLst>
              </a:tr>
              <a:tr h="203200">
                <a:tc>
                  <a:txBody>
                    <a:bodyPr/>
                    <a:lstStyle/>
                    <a:p>
                      <a:pPr marL="0" marR="0">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Estimated Gallons USED Per Year - IDELING (based on .465 gallons per hour)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678.9</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06747528"/>
                  </a:ext>
                </a:extLst>
              </a:tr>
              <a:tr h="203200">
                <a:tc>
                  <a:txBody>
                    <a:bodyPr/>
                    <a:lstStyle/>
                    <a:p>
                      <a:pPr marL="0" marR="0">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Estimated Gallons USED Per Year - TOTAL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1587.66</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922679135"/>
                  </a:ext>
                </a:extLst>
              </a:tr>
              <a:tr h="203200">
                <a:tc>
                  <a:txBody>
                    <a:bodyPr/>
                    <a:lstStyle/>
                    <a:p>
                      <a:pPr marL="0" marR="0">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GRAND TOTAL COST PER YEAR - FUEL USED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$4,270.81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58094380"/>
                  </a:ext>
                </a:extLst>
              </a:tr>
            </a:tbl>
          </a:graphicData>
        </a:graphic>
      </p:graphicFrame>
      <p:graphicFrame>
        <p:nvGraphicFramePr>
          <p:cNvPr id="10" name="Table 9">
            <a:extLst>
              <a:ext uri="{FF2B5EF4-FFF2-40B4-BE49-F238E27FC236}">
                <a16:creationId xmlns:a16="http://schemas.microsoft.com/office/drawing/2014/main" id="{D9048F31-C003-F24D-9F7E-4BBFA6BA3D72}"/>
              </a:ext>
            </a:extLst>
          </p:cNvPr>
          <p:cNvGraphicFramePr>
            <a:graphicFrameLocks noGrp="1"/>
          </p:cNvGraphicFramePr>
          <p:nvPr>
            <p:extLst>
              <p:ext uri="{D42A27DB-BD31-4B8C-83A1-F6EECF244321}">
                <p14:modId xmlns:p14="http://schemas.microsoft.com/office/powerpoint/2010/main" val="896167795"/>
              </p:ext>
            </p:extLst>
          </p:nvPr>
        </p:nvGraphicFramePr>
        <p:xfrm>
          <a:off x="1879599" y="3967716"/>
          <a:ext cx="3117215" cy="2298065"/>
        </p:xfrm>
        <a:graphic>
          <a:graphicData uri="http://schemas.openxmlformats.org/drawingml/2006/table">
            <a:tbl>
              <a:tblPr firstRow="1" firstCol="1" bandRow="1"/>
              <a:tblGrid>
                <a:gridCol w="2211705">
                  <a:extLst>
                    <a:ext uri="{9D8B030D-6E8A-4147-A177-3AD203B41FA5}">
                      <a16:colId xmlns:a16="http://schemas.microsoft.com/office/drawing/2014/main" val="3822115459"/>
                    </a:ext>
                  </a:extLst>
                </a:gridCol>
                <a:gridCol w="905510">
                  <a:extLst>
                    <a:ext uri="{9D8B030D-6E8A-4147-A177-3AD203B41FA5}">
                      <a16:colId xmlns:a16="http://schemas.microsoft.com/office/drawing/2014/main" val="2036666397"/>
                    </a:ext>
                  </a:extLst>
                </a:gridCol>
              </a:tblGrid>
              <a:tr h="208915">
                <a:tc gridSpan="2">
                  <a:txBody>
                    <a:bodyPr/>
                    <a:lstStyle/>
                    <a:p>
                      <a:pPr marL="0" marR="0">
                        <a:lnSpc>
                          <a:spcPct val="107000"/>
                        </a:lnSpc>
                        <a:spcBef>
                          <a:spcPts val="0"/>
                        </a:spcBef>
                        <a:spcAft>
                          <a:spcPts val="0"/>
                        </a:spcAft>
                      </a:pPr>
                      <a:r>
                        <a:rPr lang="en-US" sz="1200" b="1">
                          <a:solidFill>
                            <a:srgbClr val="000000"/>
                          </a:solidFill>
                          <a:effectLst/>
                          <a:latin typeface="Times" pitchFamily="2" charset="0"/>
                          <a:ea typeface="Times New Roman" panose="02020603050405020304" pitchFamily="18" charset="0"/>
                          <a:cs typeface="Calibri" panose="020F0502020204030204" pitchFamily="34" charset="0"/>
                        </a:rPr>
                        <a:t>FUEL COST FLEET WIDE (18)</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53823387"/>
                  </a:ext>
                </a:extLst>
              </a:tr>
              <a:tr h="208915">
                <a:tc>
                  <a:txBody>
                    <a:bodyPr/>
                    <a:lstStyle/>
                    <a:p>
                      <a:pPr marL="0" marR="0">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Hybrid Units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$40,500.48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998439698"/>
                  </a:ext>
                </a:extLst>
              </a:tr>
              <a:tr h="208915">
                <a:tc>
                  <a:txBody>
                    <a:bodyPr/>
                    <a:lstStyle/>
                    <a:p>
                      <a:pPr marL="0" marR="0">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Non-Hybrid Units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$76,874.50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60283248"/>
                  </a:ext>
                </a:extLst>
              </a:tr>
              <a:tr h="208915">
                <a:tc>
                  <a:txBody>
                    <a:bodyPr/>
                    <a:lstStyle/>
                    <a:p>
                      <a:endParaRPr lang="en-US" sz="1100">
                        <a:effectLst/>
                        <a:latin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endParaRPr lang="en-US" sz="1100">
                        <a:effectLst/>
                        <a:latin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553354770"/>
                  </a:ext>
                </a:extLst>
              </a:tr>
              <a:tr h="208915">
                <a:tc>
                  <a:txBody>
                    <a:bodyPr/>
                    <a:lstStyle/>
                    <a:p>
                      <a:pPr marL="0" marR="0">
                        <a:lnSpc>
                          <a:spcPct val="107000"/>
                        </a:lnSpc>
                        <a:spcBef>
                          <a:spcPts val="0"/>
                        </a:spcBef>
                        <a:spcAft>
                          <a:spcPts val="0"/>
                        </a:spcAft>
                      </a:pPr>
                      <a:r>
                        <a:rPr lang="en-US" sz="1200" b="1">
                          <a:solidFill>
                            <a:srgbClr val="000000"/>
                          </a:solidFill>
                          <a:effectLst/>
                          <a:latin typeface="Times" pitchFamily="2" charset="0"/>
                          <a:ea typeface="Times New Roman" panose="02020603050405020304" pitchFamily="18" charset="0"/>
                          <a:cs typeface="Calibri" panose="020F0502020204030204" pitchFamily="34" charset="0"/>
                        </a:rPr>
                        <a:t>Fleetwide Savings Per Year</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endParaRPr lang="en-US" sz="1100">
                        <a:effectLst/>
                        <a:latin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840702345"/>
                  </a:ext>
                </a:extLst>
              </a:tr>
              <a:tr h="208915">
                <a:tc>
                  <a:txBody>
                    <a:bodyPr/>
                    <a:lstStyle/>
                    <a:p>
                      <a:pPr marL="0" marR="0">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Fuel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$36,374.01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297904979"/>
                  </a:ext>
                </a:extLst>
              </a:tr>
              <a:tr h="208915">
                <a:tc>
                  <a:txBody>
                    <a:bodyPr/>
                    <a:lstStyle/>
                    <a:p>
                      <a:pPr marL="0" marR="0">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CO2 (lbs)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17238.8</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06698484"/>
                  </a:ext>
                </a:extLst>
              </a:tr>
              <a:tr h="208915">
                <a:tc>
                  <a:txBody>
                    <a:bodyPr/>
                    <a:lstStyle/>
                    <a:p>
                      <a:endParaRPr lang="en-US" sz="1100">
                        <a:effectLst/>
                        <a:latin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endParaRPr lang="en-US" sz="1100">
                        <a:effectLst/>
                        <a:latin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533236028"/>
                  </a:ext>
                </a:extLst>
              </a:tr>
              <a:tr h="208915">
                <a:tc>
                  <a:txBody>
                    <a:bodyPr/>
                    <a:lstStyle/>
                    <a:p>
                      <a:pPr marL="0" marR="0">
                        <a:lnSpc>
                          <a:spcPct val="107000"/>
                        </a:lnSpc>
                        <a:spcBef>
                          <a:spcPts val="0"/>
                        </a:spcBef>
                        <a:spcAft>
                          <a:spcPts val="0"/>
                        </a:spcAft>
                      </a:pPr>
                      <a:r>
                        <a:rPr lang="en-US" sz="1200" b="1">
                          <a:solidFill>
                            <a:srgbClr val="000000"/>
                          </a:solidFill>
                          <a:effectLst/>
                          <a:latin typeface="Times" pitchFamily="2" charset="0"/>
                          <a:ea typeface="Times New Roman" panose="02020603050405020304" pitchFamily="18" charset="0"/>
                          <a:cs typeface="Calibri" panose="020F0502020204030204" pitchFamily="34" charset="0"/>
                        </a:rPr>
                        <a:t>Initial Cost of Vehicle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endParaRPr lang="en-US" sz="1100">
                        <a:effectLst/>
                        <a:latin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69758120"/>
                  </a:ext>
                </a:extLst>
              </a:tr>
              <a:tr h="208915">
                <a:tc>
                  <a:txBody>
                    <a:bodyPr/>
                    <a:lstStyle/>
                    <a:p>
                      <a:pPr marL="0" marR="0">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2021 Chevy Traverse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$30,000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32103927"/>
                  </a:ext>
                </a:extLst>
              </a:tr>
              <a:tr h="208915">
                <a:tc>
                  <a:txBody>
                    <a:bodyPr/>
                    <a:lstStyle/>
                    <a:p>
                      <a:pPr marL="0" marR="0">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2021 Ford Interceptor</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pitchFamily="2" charset="0"/>
                          <a:ea typeface="Times New Roman" panose="02020603050405020304" pitchFamily="18" charset="0"/>
                          <a:cs typeface="Calibri" panose="020F0502020204030204" pitchFamily="34" charset="0"/>
                        </a:rPr>
                        <a:t>$40,000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81808480"/>
                  </a:ext>
                </a:extLst>
              </a:tr>
            </a:tbl>
          </a:graphicData>
        </a:graphic>
      </p:graphicFrame>
      <p:sp>
        <p:nvSpPr>
          <p:cNvPr id="11" name="TextBox 10">
            <a:extLst>
              <a:ext uri="{FF2B5EF4-FFF2-40B4-BE49-F238E27FC236}">
                <a16:creationId xmlns:a16="http://schemas.microsoft.com/office/drawing/2014/main" id="{AFE730C9-AE57-534A-8568-D291C42AC18A}"/>
              </a:ext>
            </a:extLst>
          </p:cNvPr>
          <p:cNvSpPr txBox="1"/>
          <p:nvPr/>
        </p:nvSpPr>
        <p:spPr>
          <a:xfrm>
            <a:off x="7404006" y="4824940"/>
            <a:ext cx="1962397" cy="523220"/>
          </a:xfrm>
          <a:prstGeom prst="rect">
            <a:avLst/>
          </a:prstGeom>
          <a:noFill/>
        </p:spPr>
        <p:txBody>
          <a:bodyPr wrap="none" rtlCol="0">
            <a:spAutoFit/>
          </a:bodyPr>
          <a:lstStyle/>
          <a:p>
            <a:r>
              <a:rPr lang="en-US" sz="2800" b="1"/>
              <a:t>5 year ROI</a:t>
            </a:r>
          </a:p>
        </p:txBody>
      </p:sp>
      <p:sp>
        <p:nvSpPr>
          <p:cNvPr id="12" name="Rectangle 11">
            <a:extLst>
              <a:ext uri="{FF2B5EF4-FFF2-40B4-BE49-F238E27FC236}">
                <a16:creationId xmlns:a16="http://schemas.microsoft.com/office/drawing/2014/main" id="{B0F0CAB2-751F-DA44-9B7F-D7995BFEF5CF}"/>
              </a:ext>
            </a:extLst>
          </p:cNvPr>
          <p:cNvSpPr/>
          <p:nvPr/>
        </p:nvSpPr>
        <p:spPr>
          <a:xfrm>
            <a:off x="7195188" y="4615266"/>
            <a:ext cx="2380032" cy="97276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203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F5BA7-E351-457E-A94C-C10CAA0C0CB8}"/>
              </a:ext>
            </a:extLst>
          </p:cNvPr>
          <p:cNvSpPr>
            <a:spLocks noGrp="1"/>
          </p:cNvSpPr>
          <p:nvPr>
            <p:ph type="title"/>
          </p:nvPr>
        </p:nvSpPr>
        <p:spPr/>
        <p:txBody>
          <a:bodyPr/>
          <a:lstStyle/>
          <a:p>
            <a:r>
              <a:rPr lang="en-US"/>
              <a:t>Final Recommendations</a:t>
            </a:r>
          </a:p>
        </p:txBody>
      </p:sp>
      <p:sp>
        <p:nvSpPr>
          <p:cNvPr id="4" name="Slide Number Placeholder 3">
            <a:extLst>
              <a:ext uri="{FF2B5EF4-FFF2-40B4-BE49-F238E27FC236}">
                <a16:creationId xmlns:a16="http://schemas.microsoft.com/office/drawing/2014/main" id="{3B65F6BC-FD3E-4CBB-8ABA-D08A1B097DE4}"/>
              </a:ext>
            </a:extLst>
          </p:cNvPr>
          <p:cNvSpPr>
            <a:spLocks noGrp="1"/>
          </p:cNvSpPr>
          <p:nvPr>
            <p:ph type="sldNum" sz="quarter" idx="12"/>
          </p:nvPr>
        </p:nvSpPr>
        <p:spPr/>
        <p:txBody>
          <a:bodyPr/>
          <a:lstStyle/>
          <a:p>
            <a:fld id="{330EA680-D336-4FF7-8B7A-9848BB0A1C32}" type="slidenum">
              <a:rPr lang="en-US" smtClean="0">
                <a:solidFill>
                  <a:prstClr val="white"/>
                </a:solidFill>
              </a:rPr>
              <a:pPr/>
              <a:t>19</a:t>
            </a:fld>
            <a:endParaRPr lang="en-US">
              <a:solidFill>
                <a:prstClr val="white"/>
              </a:solidFill>
            </a:endParaRPr>
          </a:p>
        </p:txBody>
      </p:sp>
      <p:sp>
        <p:nvSpPr>
          <p:cNvPr id="7" name="Content Placeholder 6">
            <a:extLst>
              <a:ext uri="{FF2B5EF4-FFF2-40B4-BE49-F238E27FC236}">
                <a16:creationId xmlns:a16="http://schemas.microsoft.com/office/drawing/2014/main" id="{97C7B7AA-6342-4F45-B951-41B2EF116413}"/>
              </a:ext>
            </a:extLst>
          </p:cNvPr>
          <p:cNvSpPr>
            <a:spLocks noGrp="1"/>
          </p:cNvSpPr>
          <p:nvPr>
            <p:ph idx="1"/>
          </p:nvPr>
        </p:nvSpPr>
        <p:spPr>
          <a:xfrm>
            <a:off x="373857" y="1221971"/>
            <a:ext cx="11609596" cy="5150238"/>
          </a:xfrm>
        </p:spPr>
        <p:txBody>
          <a:bodyPr vert="horz" lIns="91440" tIns="45720" rIns="91440" bIns="45720" rtlCol="0" anchor="t">
            <a:normAutofit fontScale="70000" lnSpcReduction="20000"/>
          </a:bodyPr>
          <a:lstStyle/>
          <a:p>
            <a:pPr marL="166370" indent="-166370"/>
            <a:r>
              <a:rPr lang="en-US" sz="2000"/>
              <a:t>Short-term (1-2 </a:t>
            </a:r>
            <a:r>
              <a:rPr lang="en-US" sz="2000" err="1"/>
              <a:t>yrs</a:t>
            </a:r>
            <a:r>
              <a:rPr lang="en-US" sz="2000"/>
              <a:t>)</a:t>
            </a:r>
          </a:p>
          <a:p>
            <a:pPr marL="499110" lvl="1" indent="-166370"/>
            <a:r>
              <a:rPr lang="en-US" sz="1700">
                <a:ea typeface="+mn-lt"/>
                <a:cs typeface="+mn-lt"/>
              </a:rPr>
              <a:t>Develop capital plan for replacement of Admin </a:t>
            </a:r>
            <a:r>
              <a:rPr lang="en-US" sz="1700" err="1">
                <a:ea typeface="+mn-lt"/>
                <a:cs typeface="+mn-lt"/>
              </a:rPr>
              <a:t>Bldg</a:t>
            </a:r>
            <a:r>
              <a:rPr lang="en-US" sz="1700">
                <a:ea typeface="+mn-lt"/>
                <a:cs typeface="+mn-lt"/>
              </a:rPr>
              <a:t> HVAC units (e.g. NG Furnace/Heat Pump)</a:t>
            </a:r>
          </a:p>
          <a:p>
            <a:pPr marL="499110" lvl="1" indent="-166370"/>
            <a:r>
              <a:rPr lang="en-US" sz="1700">
                <a:ea typeface="+mn-lt"/>
                <a:cs typeface="+mn-lt"/>
              </a:rPr>
              <a:t>Rebalance Admin </a:t>
            </a:r>
            <a:r>
              <a:rPr lang="en-US" sz="1700" err="1">
                <a:ea typeface="+mn-lt"/>
                <a:cs typeface="+mn-lt"/>
              </a:rPr>
              <a:t>Bldg</a:t>
            </a:r>
            <a:r>
              <a:rPr lang="en-US" sz="1700">
                <a:ea typeface="+mn-lt"/>
                <a:cs typeface="+mn-lt"/>
              </a:rPr>
              <a:t> HVAC air flow/relocate two thermostats</a:t>
            </a:r>
          </a:p>
          <a:p>
            <a:pPr marL="499110" lvl="1" indent="-166370"/>
            <a:r>
              <a:rPr lang="en-US" sz="1700">
                <a:ea typeface="+mn-lt"/>
                <a:cs typeface="+mn-lt"/>
              </a:rPr>
              <a:t>Repairs/Insulate -  Repair hole in basement ceiling, insulate hot water supply line from boiler, repair weather stripping in front doors, insulate floor, insulate roof. </a:t>
            </a:r>
          </a:p>
          <a:p>
            <a:pPr marL="499110" lvl="1" indent="-166370"/>
            <a:r>
              <a:rPr lang="en-US" sz="1700">
                <a:ea typeface="+mn-lt"/>
                <a:cs typeface="+mn-lt"/>
              </a:rPr>
              <a:t>Stop purchasing any new solely powered gas vehicles unless deemed completely necessary, and instead replace any vehicles going out of commission with HEV</a:t>
            </a:r>
            <a:endParaRPr lang="en-US"/>
          </a:p>
          <a:p>
            <a:pPr marL="499110" lvl="1" indent="-166370"/>
            <a:r>
              <a:rPr lang="en-US" sz="1700">
                <a:ea typeface="+mn-lt"/>
                <a:cs typeface="+mn-lt"/>
              </a:rPr>
              <a:t>Replace all fluorescent T8 bulbs with TLED counterparts and install dimmer switches</a:t>
            </a:r>
            <a:endParaRPr lang="en-US" sz="1700">
              <a:cs typeface="Arial"/>
            </a:endParaRPr>
          </a:p>
          <a:p>
            <a:pPr marL="166370" indent="-166370"/>
            <a:r>
              <a:rPr lang="en-US" sz="2000"/>
              <a:t>Medium-term (3-5 </a:t>
            </a:r>
            <a:r>
              <a:rPr lang="en-US" sz="2000" err="1"/>
              <a:t>yrs</a:t>
            </a:r>
            <a:r>
              <a:rPr lang="en-US" sz="2000"/>
              <a:t>) </a:t>
            </a:r>
            <a:endParaRPr lang="en-US" sz="2000">
              <a:cs typeface="Arial"/>
            </a:endParaRPr>
          </a:p>
          <a:p>
            <a:pPr marL="499110" lvl="1" indent="-166370"/>
            <a:r>
              <a:rPr lang="en-US" sz="1700">
                <a:cs typeface="Arial"/>
              </a:rPr>
              <a:t>Replace rooftop HVAC units</a:t>
            </a:r>
            <a:endParaRPr lang="en-US" sz="1700"/>
          </a:p>
          <a:p>
            <a:pPr marL="499110" lvl="1" indent="-166370"/>
            <a:r>
              <a:rPr lang="en-US" sz="1700"/>
              <a:t>Recommend: E-Z-Go Elite Lithium golf carts for performance, efficiency &amp; cost savings</a:t>
            </a:r>
            <a:endParaRPr lang="en-US" sz="1700">
              <a:cs typeface="Arial"/>
            </a:endParaRPr>
          </a:p>
          <a:p>
            <a:pPr marL="499110" lvl="1" indent="-166370"/>
            <a:r>
              <a:rPr lang="en-US" sz="1700">
                <a:cs typeface="Arial"/>
              </a:rPr>
              <a:t>Consider purchasing EVs for lower use vehicles</a:t>
            </a:r>
          </a:p>
          <a:p>
            <a:pPr marL="499110" lvl="1" indent="-166370"/>
            <a:r>
              <a:rPr lang="en-US" sz="1700"/>
              <a:t>Replace T12 U-bulb fixtures with dimmable LED retrofit kits</a:t>
            </a:r>
            <a:endParaRPr lang="en-US" sz="1700">
              <a:cs typeface="Arial"/>
            </a:endParaRPr>
          </a:p>
          <a:p>
            <a:pPr marL="499110" lvl="1" indent="-166370"/>
            <a:r>
              <a:rPr lang="en-US" sz="1700">
                <a:cs typeface="Arial"/>
              </a:rPr>
              <a:t>Replace smaller, handheld lawn care equipment (blowers, chainsaws, trimmers) </a:t>
            </a:r>
            <a:endParaRPr lang="en-US" sz="1700"/>
          </a:p>
          <a:p>
            <a:pPr marL="166370" indent="-166370"/>
            <a:r>
              <a:rPr lang="en-US" sz="2000"/>
              <a:t>Long-term (6-10 </a:t>
            </a:r>
            <a:r>
              <a:rPr lang="en-US" sz="2000" err="1"/>
              <a:t>yrs</a:t>
            </a:r>
            <a:r>
              <a:rPr lang="en-US" sz="2000"/>
              <a:t>)</a:t>
            </a:r>
            <a:endParaRPr lang="en-US" sz="2000">
              <a:cs typeface="Arial"/>
            </a:endParaRPr>
          </a:p>
          <a:p>
            <a:pPr marL="499110" lvl="1" indent="-166370"/>
            <a:r>
              <a:rPr lang="en-US" sz="1700">
                <a:cs typeface="Arial"/>
              </a:rPr>
              <a:t>Transition entire vehicle fleet to HEVs and EVs</a:t>
            </a:r>
          </a:p>
          <a:p>
            <a:pPr marL="499110" lvl="1" indent="-166370"/>
            <a:r>
              <a:rPr lang="en-US" sz="1700">
                <a:cs typeface="Arial"/>
              </a:rPr>
              <a:t>Consider daylighting options for larger rooms</a:t>
            </a:r>
          </a:p>
          <a:p>
            <a:pPr marL="499110" lvl="1" indent="-166370"/>
            <a:r>
              <a:rPr lang="en-US" sz="1700">
                <a:cs typeface="Arial"/>
              </a:rPr>
              <a:t>Consider replacing larger lawn care mowers (tees, greens, fairways) and attachments (sand traps and rough attachments)</a:t>
            </a:r>
          </a:p>
          <a:p>
            <a:pPr marL="499110" lvl="1" indent="-166370"/>
            <a:r>
              <a:rPr lang="en-US" sz="1700">
                <a:cs typeface="Arial"/>
              </a:rPr>
              <a:t>Re-evaluate solar and battery back up potential</a:t>
            </a:r>
          </a:p>
        </p:txBody>
      </p:sp>
    </p:spTree>
    <p:extLst>
      <p:ext uri="{BB962C8B-B14F-4D97-AF65-F5344CB8AC3E}">
        <p14:creationId xmlns:p14="http://schemas.microsoft.com/office/powerpoint/2010/main" val="100069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0FEE-B547-4A55-8514-E37A200E2A6E}"/>
              </a:ext>
            </a:extLst>
          </p:cNvPr>
          <p:cNvSpPr>
            <a:spLocks noGrp="1"/>
          </p:cNvSpPr>
          <p:nvPr>
            <p:ph type="title"/>
          </p:nvPr>
        </p:nvSpPr>
        <p:spPr>
          <a:xfrm>
            <a:off x="839788" y="457200"/>
            <a:ext cx="3932238" cy="1600200"/>
          </a:xfrm>
        </p:spPr>
        <p:txBody>
          <a:bodyPr anchor="b">
            <a:normAutofit/>
          </a:bodyPr>
          <a:lstStyle/>
          <a:p>
            <a:r>
              <a:rPr lang="en-US" sz="5400" b="0"/>
              <a:t>Agenda</a:t>
            </a:r>
          </a:p>
        </p:txBody>
      </p:sp>
      <p:sp>
        <p:nvSpPr>
          <p:cNvPr id="3" name="Content Placeholder 2">
            <a:extLst>
              <a:ext uri="{FF2B5EF4-FFF2-40B4-BE49-F238E27FC236}">
                <a16:creationId xmlns:a16="http://schemas.microsoft.com/office/drawing/2014/main" id="{65E167D3-CD46-459D-8C8C-1BBF5E9891B7}"/>
              </a:ext>
            </a:extLst>
          </p:cNvPr>
          <p:cNvSpPr>
            <a:spLocks noGrp="1"/>
          </p:cNvSpPr>
          <p:nvPr>
            <p:ph idx="1"/>
          </p:nvPr>
        </p:nvSpPr>
        <p:spPr>
          <a:xfrm>
            <a:off x="5183188" y="987425"/>
            <a:ext cx="6172200" cy="4873625"/>
          </a:xfrm>
        </p:spPr>
        <p:txBody>
          <a:bodyPr>
            <a:normAutofit fontScale="92500" lnSpcReduction="10000"/>
          </a:bodyPr>
          <a:lstStyle/>
          <a:p>
            <a:pPr marL="571500" indent="-342900">
              <a:lnSpc>
                <a:spcPct val="140000"/>
              </a:lnSpc>
              <a:buFont typeface="+mj-lt"/>
              <a:buAutoNum type="arabicPeriod"/>
            </a:pPr>
            <a:r>
              <a:rPr lang="en-US"/>
              <a:t>Recap - Goals </a:t>
            </a:r>
          </a:p>
          <a:p>
            <a:pPr marL="571500" indent="-342900">
              <a:lnSpc>
                <a:spcPct val="140000"/>
              </a:lnSpc>
              <a:buFont typeface="+mj-lt"/>
              <a:buAutoNum type="arabicPeriod"/>
            </a:pPr>
            <a:r>
              <a:rPr lang="en-US"/>
              <a:t>Methodology/Audit</a:t>
            </a:r>
          </a:p>
          <a:p>
            <a:pPr marL="571500" indent="-342900">
              <a:lnSpc>
                <a:spcPct val="140000"/>
              </a:lnSpc>
              <a:buFont typeface="+mj-lt"/>
              <a:buAutoNum type="arabicPeriod"/>
            </a:pPr>
            <a:r>
              <a:rPr lang="en-US"/>
              <a:t>HVAC</a:t>
            </a:r>
          </a:p>
          <a:p>
            <a:pPr marL="571500" indent="-342900">
              <a:lnSpc>
                <a:spcPct val="140000"/>
              </a:lnSpc>
              <a:buFont typeface="+mj-lt"/>
              <a:buAutoNum type="arabicPeriod"/>
            </a:pPr>
            <a:r>
              <a:rPr lang="en-US"/>
              <a:t>Envelope</a:t>
            </a:r>
          </a:p>
          <a:p>
            <a:pPr marL="571500" indent="-342900">
              <a:lnSpc>
                <a:spcPct val="140000"/>
              </a:lnSpc>
              <a:buFont typeface="+mj-lt"/>
              <a:buAutoNum type="arabicPeriod"/>
            </a:pPr>
            <a:r>
              <a:rPr lang="en-US"/>
              <a:t>Lighting</a:t>
            </a:r>
          </a:p>
          <a:p>
            <a:pPr marL="571500" indent="-342900">
              <a:lnSpc>
                <a:spcPct val="140000"/>
              </a:lnSpc>
              <a:buFont typeface="+mj-lt"/>
              <a:buAutoNum type="arabicPeriod"/>
            </a:pPr>
            <a:r>
              <a:rPr lang="en-US"/>
              <a:t>Equipment</a:t>
            </a:r>
          </a:p>
          <a:p>
            <a:pPr marL="571500" indent="-342900">
              <a:lnSpc>
                <a:spcPct val="140000"/>
              </a:lnSpc>
              <a:buFont typeface="+mj-lt"/>
              <a:buAutoNum type="arabicPeriod"/>
            </a:pPr>
            <a:r>
              <a:rPr lang="en-US"/>
              <a:t>Recommendations</a:t>
            </a:r>
          </a:p>
          <a:p>
            <a:pPr marL="571500" indent="-342900">
              <a:lnSpc>
                <a:spcPct val="140000"/>
              </a:lnSpc>
              <a:buFont typeface="+mj-lt"/>
              <a:buAutoNum type="arabicPeriod"/>
            </a:pPr>
            <a:r>
              <a:rPr lang="en-US"/>
              <a:t>GHG Update</a:t>
            </a:r>
          </a:p>
          <a:p>
            <a:pPr marL="571500" indent="-342900">
              <a:lnSpc>
                <a:spcPct val="140000"/>
              </a:lnSpc>
              <a:buFont typeface="+mj-lt"/>
              <a:buAutoNum type="arabicPeriod"/>
            </a:pPr>
            <a:r>
              <a:rPr lang="en-US"/>
              <a:t>Council Input/Questions  </a:t>
            </a:r>
          </a:p>
          <a:p>
            <a:pPr>
              <a:lnSpc>
                <a:spcPct val="140000"/>
              </a:lnSpc>
            </a:pPr>
            <a:endParaRPr lang="en-US"/>
          </a:p>
        </p:txBody>
      </p:sp>
      <p:sp>
        <p:nvSpPr>
          <p:cNvPr id="4" name="Slide Number Placeholder 3">
            <a:extLst>
              <a:ext uri="{FF2B5EF4-FFF2-40B4-BE49-F238E27FC236}">
                <a16:creationId xmlns:a16="http://schemas.microsoft.com/office/drawing/2014/main" id="{2A201154-F6EE-4D10-8058-06AB9BE25F7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330EA680-D336-4FF7-8B7A-9848BB0A1C32}" type="slidenum">
              <a:rPr lang="en-US" smtClean="0">
                <a:solidFill>
                  <a:prstClr val="white"/>
                </a:solidFill>
              </a:rPr>
              <a:pPr>
                <a:spcAft>
                  <a:spcPts val="600"/>
                </a:spcAft>
              </a:pPr>
              <a:t>2</a:t>
            </a:fld>
            <a:endParaRPr lang="en-US">
              <a:solidFill>
                <a:prstClr val="white"/>
              </a:solidFill>
            </a:endParaRPr>
          </a:p>
        </p:txBody>
      </p:sp>
    </p:spTree>
    <p:extLst>
      <p:ext uri="{BB962C8B-B14F-4D97-AF65-F5344CB8AC3E}">
        <p14:creationId xmlns:p14="http://schemas.microsoft.com/office/powerpoint/2010/main" val="4231786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01BBFD4-2E1F-4FE2-9E74-434E77B98A67}"/>
              </a:ext>
            </a:extLst>
          </p:cNvPr>
          <p:cNvGraphicFramePr>
            <a:graphicFrameLocks/>
          </p:cNvGraphicFramePr>
          <p:nvPr>
            <p:extLst>
              <p:ext uri="{D42A27DB-BD31-4B8C-83A1-F6EECF244321}">
                <p14:modId xmlns:p14="http://schemas.microsoft.com/office/powerpoint/2010/main" val="1791021084"/>
              </p:ext>
            </p:extLst>
          </p:nvPr>
        </p:nvGraphicFramePr>
        <p:xfrm>
          <a:off x="5337696" y="292431"/>
          <a:ext cx="6362700" cy="595781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61FCE3F-B759-4B42-BB6B-5494E0DA4358}"/>
              </a:ext>
            </a:extLst>
          </p:cNvPr>
          <p:cNvSpPr txBox="1"/>
          <p:nvPr/>
        </p:nvSpPr>
        <p:spPr>
          <a:xfrm>
            <a:off x="6865877" y="2833660"/>
            <a:ext cx="2806700" cy="1231106"/>
          </a:xfrm>
          <a:prstGeom prst="rect">
            <a:avLst/>
          </a:prstGeom>
          <a:noFill/>
        </p:spPr>
        <p:txBody>
          <a:bodyPr wrap="square" rtlCol="0">
            <a:spAutoFit/>
          </a:bodyPr>
          <a:lstStyle/>
          <a:p>
            <a:pPr algn="ctr"/>
            <a:r>
              <a:rPr lang="en-US"/>
              <a:t>Annual </a:t>
            </a:r>
            <a:br>
              <a:rPr lang="en-US"/>
            </a:br>
            <a:r>
              <a:rPr lang="en-US"/>
              <a:t>Emissions</a:t>
            </a:r>
          </a:p>
          <a:p>
            <a:pPr algn="ctr"/>
            <a:r>
              <a:rPr lang="en-US" sz="2000">
                <a:solidFill>
                  <a:schemeClr val="accent5">
                    <a:lumMod val="50000"/>
                  </a:schemeClr>
                </a:solidFill>
              </a:rPr>
              <a:t>193.8 Mt CO2e</a:t>
            </a:r>
          </a:p>
          <a:p>
            <a:pPr algn="ctr"/>
            <a:endParaRPr lang="en-US"/>
          </a:p>
        </p:txBody>
      </p:sp>
      <p:graphicFrame>
        <p:nvGraphicFramePr>
          <p:cNvPr id="8" name="Chart 7">
            <a:extLst>
              <a:ext uri="{FF2B5EF4-FFF2-40B4-BE49-F238E27FC236}">
                <a16:creationId xmlns:a16="http://schemas.microsoft.com/office/drawing/2014/main" id="{94C241AC-62AF-47BE-B8F0-F1DD29EC7E76}"/>
              </a:ext>
            </a:extLst>
          </p:cNvPr>
          <p:cNvGraphicFramePr>
            <a:graphicFrameLocks/>
          </p:cNvGraphicFramePr>
          <p:nvPr>
            <p:extLst>
              <p:ext uri="{D42A27DB-BD31-4B8C-83A1-F6EECF244321}">
                <p14:modId xmlns:p14="http://schemas.microsoft.com/office/powerpoint/2010/main" val="774543068"/>
              </p:ext>
            </p:extLst>
          </p:nvPr>
        </p:nvGraphicFramePr>
        <p:xfrm>
          <a:off x="-1033477" y="816529"/>
          <a:ext cx="7764556" cy="563954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3E8B9A5-1F92-40DD-B78C-D2E65B6AD2B7}"/>
              </a:ext>
            </a:extLst>
          </p:cNvPr>
          <p:cNvSpPr txBox="1"/>
          <p:nvPr/>
        </p:nvSpPr>
        <p:spPr>
          <a:xfrm>
            <a:off x="1790744" y="2833660"/>
            <a:ext cx="2806700" cy="1231106"/>
          </a:xfrm>
          <a:prstGeom prst="rect">
            <a:avLst/>
          </a:prstGeom>
          <a:noFill/>
        </p:spPr>
        <p:txBody>
          <a:bodyPr wrap="square" rtlCol="0">
            <a:spAutoFit/>
          </a:bodyPr>
          <a:lstStyle/>
          <a:p>
            <a:pPr algn="ctr"/>
            <a:r>
              <a:rPr lang="en-US"/>
              <a:t>Annual </a:t>
            </a:r>
            <a:br>
              <a:rPr lang="en-US"/>
            </a:br>
            <a:r>
              <a:rPr lang="en-US"/>
              <a:t>Emissions</a:t>
            </a:r>
          </a:p>
          <a:p>
            <a:pPr algn="ctr"/>
            <a:r>
              <a:rPr lang="en-US" sz="2000">
                <a:solidFill>
                  <a:schemeClr val="bg2">
                    <a:lumMod val="25000"/>
                  </a:schemeClr>
                </a:solidFill>
              </a:rPr>
              <a:t>746.8 Mt CO2e</a:t>
            </a:r>
          </a:p>
          <a:p>
            <a:pPr algn="ctr"/>
            <a:endParaRPr lang="en-US"/>
          </a:p>
        </p:txBody>
      </p:sp>
      <p:sp>
        <p:nvSpPr>
          <p:cNvPr id="2" name="Title 1">
            <a:extLst>
              <a:ext uri="{FF2B5EF4-FFF2-40B4-BE49-F238E27FC236}">
                <a16:creationId xmlns:a16="http://schemas.microsoft.com/office/drawing/2014/main" id="{CBF10A08-8B17-45B3-ABDC-CF6CF80723F5}"/>
              </a:ext>
            </a:extLst>
          </p:cNvPr>
          <p:cNvSpPr>
            <a:spLocks noGrp="1"/>
          </p:cNvSpPr>
          <p:nvPr>
            <p:ph type="title"/>
          </p:nvPr>
        </p:nvSpPr>
        <p:spPr>
          <a:xfrm>
            <a:off x="838200" y="-79251"/>
            <a:ext cx="10515600" cy="1325563"/>
          </a:xfrm>
        </p:spPr>
        <p:txBody>
          <a:bodyPr>
            <a:normAutofit/>
          </a:bodyPr>
          <a:lstStyle/>
          <a:p>
            <a:r>
              <a:rPr lang="en-US" sz="4000"/>
              <a:t>Energy Greenhouse Gas Profile</a:t>
            </a:r>
          </a:p>
        </p:txBody>
      </p:sp>
      <p:sp>
        <p:nvSpPr>
          <p:cNvPr id="12" name="Rectangle 11">
            <a:extLst>
              <a:ext uri="{FF2B5EF4-FFF2-40B4-BE49-F238E27FC236}">
                <a16:creationId xmlns:a16="http://schemas.microsoft.com/office/drawing/2014/main" id="{44B04A7A-9B38-4E82-A597-80FAA5A5F75F}"/>
              </a:ext>
            </a:extLst>
          </p:cNvPr>
          <p:cNvSpPr/>
          <p:nvPr/>
        </p:nvSpPr>
        <p:spPr>
          <a:xfrm>
            <a:off x="7860604" y="5652115"/>
            <a:ext cx="2710267" cy="523220"/>
          </a:xfrm>
          <a:prstGeom prst="rect">
            <a:avLst/>
          </a:prstGeom>
        </p:spPr>
        <p:txBody>
          <a:bodyPr wrap="square">
            <a:spAutoFit/>
          </a:bodyPr>
          <a:lstStyle/>
          <a:p>
            <a:pPr algn="ctr"/>
            <a:r>
              <a:rPr lang="en-US" sz="2800"/>
              <a:t>Projected</a:t>
            </a:r>
            <a:endParaRPr lang="en-US" sz="3200"/>
          </a:p>
        </p:txBody>
      </p:sp>
      <p:sp>
        <p:nvSpPr>
          <p:cNvPr id="13" name="Rectangle 12">
            <a:extLst>
              <a:ext uri="{FF2B5EF4-FFF2-40B4-BE49-F238E27FC236}">
                <a16:creationId xmlns:a16="http://schemas.microsoft.com/office/drawing/2014/main" id="{5B5163B6-9A9E-4B2E-8184-190138EDB5B6}"/>
              </a:ext>
            </a:extLst>
          </p:cNvPr>
          <p:cNvSpPr/>
          <p:nvPr/>
        </p:nvSpPr>
        <p:spPr>
          <a:xfrm>
            <a:off x="1597751" y="5652115"/>
            <a:ext cx="3605147" cy="523220"/>
          </a:xfrm>
          <a:prstGeom prst="rect">
            <a:avLst/>
          </a:prstGeom>
        </p:spPr>
        <p:txBody>
          <a:bodyPr wrap="square">
            <a:spAutoFit/>
          </a:bodyPr>
          <a:lstStyle/>
          <a:p>
            <a:pPr algn="ctr"/>
            <a:r>
              <a:rPr lang="en-US" sz="2800"/>
              <a:t>Base Case</a:t>
            </a:r>
            <a:endParaRPr lang="en-US" sz="3200"/>
          </a:p>
        </p:txBody>
      </p:sp>
      <p:sp>
        <p:nvSpPr>
          <p:cNvPr id="3" name="Arrow: Right 2">
            <a:extLst>
              <a:ext uri="{FF2B5EF4-FFF2-40B4-BE49-F238E27FC236}">
                <a16:creationId xmlns:a16="http://schemas.microsoft.com/office/drawing/2014/main" id="{6C4F8B24-6997-483C-BEBC-654447338499}"/>
              </a:ext>
            </a:extLst>
          </p:cNvPr>
          <p:cNvSpPr/>
          <p:nvPr/>
        </p:nvSpPr>
        <p:spPr>
          <a:xfrm>
            <a:off x="5903650" y="3071674"/>
            <a:ext cx="827429" cy="71021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314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818C1-0EB8-47E4-A411-2423881D49B1}"/>
              </a:ext>
            </a:extLst>
          </p:cNvPr>
          <p:cNvSpPr>
            <a:spLocks noGrp="1"/>
          </p:cNvSpPr>
          <p:nvPr>
            <p:ph type="ctrTitle"/>
          </p:nvPr>
        </p:nvSpPr>
        <p:spPr>
          <a:xfrm>
            <a:off x="923647" y="1465428"/>
            <a:ext cx="5948208" cy="2487736"/>
          </a:xfrm>
        </p:spPr>
        <p:txBody>
          <a:bodyPr anchor="b">
            <a:normAutofit/>
          </a:bodyPr>
          <a:lstStyle/>
          <a:p>
            <a:r>
              <a:rPr lang="en-US"/>
              <a:t>Questions?</a:t>
            </a:r>
          </a:p>
        </p:txBody>
      </p:sp>
      <p:sp>
        <p:nvSpPr>
          <p:cNvPr id="4" name="Slide Number Placeholder 3">
            <a:extLst>
              <a:ext uri="{FF2B5EF4-FFF2-40B4-BE49-F238E27FC236}">
                <a16:creationId xmlns:a16="http://schemas.microsoft.com/office/drawing/2014/main" id="{E4D402C4-7D48-413B-A0FE-519CE9D5FE2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330EA680-D336-4FF7-8B7A-9848BB0A1C32}" type="slidenum">
              <a:rPr lang="en-US" smtClean="0">
                <a:solidFill>
                  <a:prstClr val="white"/>
                </a:solidFill>
              </a:rPr>
              <a:pPr>
                <a:spcAft>
                  <a:spcPts val="600"/>
                </a:spcAft>
              </a:pPr>
              <a:t>21</a:t>
            </a:fld>
            <a:endParaRPr lang="en-US">
              <a:solidFill>
                <a:prstClr val="white"/>
              </a:solidFill>
            </a:endParaRPr>
          </a:p>
        </p:txBody>
      </p:sp>
    </p:spTree>
    <p:extLst>
      <p:ext uri="{BB962C8B-B14F-4D97-AF65-F5344CB8AC3E}">
        <p14:creationId xmlns:p14="http://schemas.microsoft.com/office/powerpoint/2010/main" val="2169461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97F5-0C6F-45E6-9701-2A9F734FC0E1}"/>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A9D806A0-CA59-4FB2-801E-B6D582E03F3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476501E-E011-4081-ADA5-43176F769E65}"/>
              </a:ext>
            </a:extLst>
          </p:cNvPr>
          <p:cNvSpPr>
            <a:spLocks noGrp="1"/>
          </p:cNvSpPr>
          <p:nvPr>
            <p:ph type="sldNum" sz="quarter" idx="12"/>
          </p:nvPr>
        </p:nvSpPr>
        <p:spPr/>
        <p:txBody>
          <a:bodyPr/>
          <a:lstStyle/>
          <a:p>
            <a:fld id="{330EA680-D336-4FF7-8B7A-9848BB0A1C32}" type="slidenum">
              <a:rPr lang="en-US" smtClean="0">
                <a:solidFill>
                  <a:prstClr val="white"/>
                </a:solidFill>
              </a:rPr>
              <a:pPr/>
              <a:t>22</a:t>
            </a:fld>
            <a:endParaRPr lang="en-US">
              <a:solidFill>
                <a:prstClr val="white"/>
              </a:solidFill>
            </a:endParaRPr>
          </a:p>
        </p:txBody>
      </p:sp>
    </p:spTree>
    <p:extLst>
      <p:ext uri="{BB962C8B-B14F-4D97-AF65-F5344CB8AC3E}">
        <p14:creationId xmlns:p14="http://schemas.microsoft.com/office/powerpoint/2010/main" val="1869602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286F02-1F77-4D0F-BEA3-36A9041638A1}"/>
              </a:ext>
            </a:extLst>
          </p:cNvPr>
          <p:cNvSpPr>
            <a:spLocks noGrp="1"/>
          </p:cNvSpPr>
          <p:nvPr>
            <p:ph type="sldNum" sz="quarter" idx="12"/>
          </p:nvPr>
        </p:nvSpPr>
        <p:spPr/>
        <p:txBody>
          <a:bodyPr/>
          <a:lstStyle/>
          <a:p>
            <a:fld id="{330EA680-D336-4FF7-8B7A-9848BB0A1C32}" type="slidenum">
              <a:rPr lang="en-US" smtClean="0">
                <a:solidFill>
                  <a:prstClr val="white"/>
                </a:solidFill>
              </a:rPr>
              <a:pPr/>
              <a:t>23</a:t>
            </a:fld>
            <a:endParaRPr lang="en-US">
              <a:solidFill>
                <a:prstClr val="white"/>
              </a:solidFill>
            </a:endParaRPr>
          </a:p>
        </p:txBody>
      </p:sp>
      <p:sp>
        <p:nvSpPr>
          <p:cNvPr id="2" name="Title 1">
            <a:extLst>
              <a:ext uri="{FF2B5EF4-FFF2-40B4-BE49-F238E27FC236}">
                <a16:creationId xmlns:a16="http://schemas.microsoft.com/office/drawing/2014/main" id="{94518A1F-7D87-4CA1-A4EA-7FF480842FAF}"/>
              </a:ext>
            </a:extLst>
          </p:cNvPr>
          <p:cNvSpPr>
            <a:spLocks noGrp="1"/>
          </p:cNvSpPr>
          <p:nvPr>
            <p:ph type="title"/>
          </p:nvPr>
        </p:nvSpPr>
        <p:spPr/>
        <p:txBody>
          <a:bodyPr/>
          <a:lstStyle/>
          <a:p>
            <a:r>
              <a:rPr lang="en-US"/>
              <a:t>Insulation R values</a:t>
            </a:r>
          </a:p>
        </p:txBody>
      </p:sp>
      <p:pic>
        <p:nvPicPr>
          <p:cNvPr id="6" name="Picture 5">
            <a:extLst>
              <a:ext uri="{FF2B5EF4-FFF2-40B4-BE49-F238E27FC236}">
                <a16:creationId xmlns:a16="http://schemas.microsoft.com/office/drawing/2014/main" id="{4E4F201D-21CD-4300-BEED-9C6349634FEF}"/>
              </a:ext>
            </a:extLst>
          </p:cNvPr>
          <p:cNvPicPr>
            <a:picLocks noChangeAspect="1"/>
          </p:cNvPicPr>
          <p:nvPr/>
        </p:nvPicPr>
        <p:blipFill>
          <a:blip r:embed="rId2"/>
          <a:stretch>
            <a:fillRect/>
          </a:stretch>
        </p:blipFill>
        <p:spPr>
          <a:xfrm>
            <a:off x="472543" y="1270341"/>
            <a:ext cx="11623664" cy="4903553"/>
          </a:xfrm>
          <a:prstGeom prst="rect">
            <a:avLst/>
          </a:prstGeom>
        </p:spPr>
      </p:pic>
    </p:spTree>
    <p:extLst>
      <p:ext uri="{BB962C8B-B14F-4D97-AF65-F5344CB8AC3E}">
        <p14:creationId xmlns:p14="http://schemas.microsoft.com/office/powerpoint/2010/main" val="329865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Sun">
            <a:extLst>
              <a:ext uri="{FF2B5EF4-FFF2-40B4-BE49-F238E27FC236}">
                <a16:creationId xmlns:a16="http://schemas.microsoft.com/office/drawing/2014/main" id="{D487E16F-A966-D645-928E-7A300256DD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5874" y="2078987"/>
            <a:ext cx="1300252" cy="1264752"/>
          </a:xfrm>
          <a:prstGeom prst="rect">
            <a:avLst/>
          </a:prstGeom>
        </p:spPr>
      </p:pic>
      <p:sp>
        <p:nvSpPr>
          <p:cNvPr id="6" name="Title 5">
            <a:extLst>
              <a:ext uri="{FF2B5EF4-FFF2-40B4-BE49-F238E27FC236}">
                <a16:creationId xmlns:a16="http://schemas.microsoft.com/office/drawing/2014/main" id="{BF37B4EB-346E-F646-B4BE-A8E7F72F3D1A}"/>
              </a:ext>
            </a:extLst>
          </p:cNvPr>
          <p:cNvSpPr>
            <a:spLocks noGrp="1"/>
          </p:cNvSpPr>
          <p:nvPr>
            <p:ph type="title"/>
          </p:nvPr>
        </p:nvSpPr>
        <p:spPr/>
        <p:txBody>
          <a:bodyPr>
            <a:normAutofit fontScale="90000"/>
          </a:bodyPr>
          <a:lstStyle/>
          <a:p>
            <a:r>
              <a:rPr lang="en-US" sz="3200" b="1">
                <a:solidFill>
                  <a:srgbClr val="17406D"/>
                </a:solidFill>
                <a:latin typeface="Calibri" panose="020F0502020204030204" pitchFamily="34" charset="0"/>
                <a:cs typeface="Calibri" panose="020F0502020204030204" pitchFamily="34" charset="0"/>
              </a:rPr>
              <a:t>West Norriton Township’s</a:t>
            </a:r>
            <a:br>
              <a:rPr lang="en-US" sz="3200" b="1">
                <a:solidFill>
                  <a:srgbClr val="17406D"/>
                </a:solidFill>
                <a:latin typeface="Calibri" panose="020F0502020204030204" pitchFamily="34" charset="0"/>
                <a:cs typeface="Calibri" panose="020F0502020204030204" pitchFamily="34" charset="0"/>
              </a:rPr>
            </a:br>
            <a:r>
              <a:rPr lang="en-US" sz="3200" b="1">
                <a:solidFill>
                  <a:srgbClr val="17406D"/>
                </a:solidFill>
                <a:latin typeface="Calibri" panose="020F0502020204030204" pitchFamily="34" charset="0"/>
                <a:cs typeface="Calibri" panose="020F0502020204030204" pitchFamily="34" charset="0"/>
              </a:rPr>
              <a:t>Ready For 100% Resolution</a:t>
            </a:r>
          </a:p>
        </p:txBody>
      </p:sp>
      <p:sp>
        <p:nvSpPr>
          <p:cNvPr id="5" name="Slide Number Placeholder 4">
            <a:extLst>
              <a:ext uri="{FF2B5EF4-FFF2-40B4-BE49-F238E27FC236}">
                <a16:creationId xmlns:a16="http://schemas.microsoft.com/office/drawing/2014/main" id="{30CC5376-C310-ED48-8E16-FE9BF10DA192}"/>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latin typeface="Calibri" panose="020F0502020204030204" pitchFamily="34" charset="0"/>
                <a:cs typeface="Calibri" panose="020F0502020204030204" pitchFamily="34" charset="0"/>
              </a:rPr>
              <a:pPr>
                <a:spcAft>
                  <a:spcPts val="600"/>
                </a:spcAft>
              </a:pPr>
              <a:t>3</a:t>
            </a:fld>
            <a:endParaRPr lang="en-US">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3D40F288-E423-B445-891E-277800D7502E}"/>
              </a:ext>
            </a:extLst>
          </p:cNvPr>
          <p:cNvSpPr txBox="1"/>
          <p:nvPr/>
        </p:nvSpPr>
        <p:spPr>
          <a:xfrm>
            <a:off x="1318005" y="3758714"/>
            <a:ext cx="2889450" cy="14587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spcBef>
                <a:spcPct val="0"/>
              </a:spcBef>
              <a:buNone/>
            </a:pPr>
            <a:r>
              <a:rPr lang="en-US" sz="2800" kern="1200">
                <a:latin typeface="Calibri" panose="020F0502020204030204" pitchFamily="34" charset="0"/>
                <a:cs typeface="Calibri" panose="020F0502020204030204" pitchFamily="34" charset="0"/>
              </a:rPr>
              <a:t>100% renewably sourced electricity </a:t>
            </a:r>
          </a:p>
          <a:p>
            <a:pPr marL="0" lvl="0" indent="0" algn="ctr" defTabSz="666750">
              <a:spcBef>
                <a:spcPct val="0"/>
              </a:spcBef>
              <a:buNone/>
            </a:pPr>
            <a:r>
              <a:rPr lang="en-US" kern="1200">
                <a:latin typeface="Calibri" panose="020F0502020204030204" pitchFamily="34" charset="0"/>
                <a:cs typeface="Calibri" panose="020F0502020204030204" pitchFamily="34" charset="0"/>
              </a:rPr>
              <a:t>by 2035</a:t>
            </a:r>
          </a:p>
        </p:txBody>
      </p:sp>
      <p:sp>
        <p:nvSpPr>
          <p:cNvPr id="25" name="TextBox 24">
            <a:extLst>
              <a:ext uri="{FF2B5EF4-FFF2-40B4-BE49-F238E27FC236}">
                <a16:creationId xmlns:a16="http://schemas.microsoft.com/office/drawing/2014/main" id="{B0C3D491-1CF3-6042-BB71-68FF073F3FCB}"/>
              </a:ext>
            </a:extLst>
          </p:cNvPr>
          <p:cNvSpPr txBox="1"/>
          <p:nvPr/>
        </p:nvSpPr>
        <p:spPr>
          <a:xfrm>
            <a:off x="4651275" y="3686996"/>
            <a:ext cx="2889450" cy="16021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90000"/>
              </a:lnSpc>
              <a:spcBef>
                <a:spcPct val="0"/>
              </a:spcBef>
              <a:buNone/>
            </a:pPr>
            <a:r>
              <a:rPr lang="en-US" sz="2800" kern="1200">
                <a:latin typeface="Calibri" panose="020F0502020204030204" pitchFamily="34" charset="0"/>
                <a:cs typeface="Calibri" panose="020F0502020204030204" pitchFamily="34" charset="0"/>
              </a:rPr>
              <a:t>100% clean, renewable energy </a:t>
            </a:r>
            <a:r>
              <a:rPr lang="en-US" sz="2000" kern="1200">
                <a:latin typeface="Calibri" panose="020F0502020204030204" pitchFamily="34" charset="0"/>
                <a:cs typeface="Calibri" panose="020F0502020204030204" pitchFamily="34" charset="0"/>
              </a:rPr>
              <a:t>for heating system and transportation equipment </a:t>
            </a:r>
          </a:p>
          <a:p>
            <a:pPr marL="0" lvl="0" indent="0" algn="ctr" defTabSz="666750">
              <a:lnSpc>
                <a:spcPct val="90000"/>
              </a:lnSpc>
              <a:spcBef>
                <a:spcPct val="0"/>
              </a:spcBef>
              <a:buNone/>
            </a:pPr>
            <a:r>
              <a:rPr lang="en-US" kern="1200">
                <a:latin typeface="Calibri" panose="020F0502020204030204" pitchFamily="34" charset="0"/>
                <a:cs typeface="Calibri" panose="020F0502020204030204" pitchFamily="34" charset="0"/>
              </a:rPr>
              <a:t>by 2050</a:t>
            </a:r>
          </a:p>
        </p:txBody>
      </p:sp>
      <p:sp>
        <p:nvSpPr>
          <p:cNvPr id="26" name="TextBox 25">
            <a:extLst>
              <a:ext uri="{FF2B5EF4-FFF2-40B4-BE49-F238E27FC236}">
                <a16:creationId xmlns:a16="http://schemas.microsoft.com/office/drawing/2014/main" id="{32F6DF6D-26A5-574E-888F-888FCB75DBC7}"/>
              </a:ext>
            </a:extLst>
          </p:cNvPr>
          <p:cNvSpPr txBox="1"/>
          <p:nvPr/>
        </p:nvSpPr>
        <p:spPr>
          <a:xfrm>
            <a:off x="8190123" y="3686996"/>
            <a:ext cx="2889450" cy="16021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90000"/>
              </a:lnSpc>
              <a:spcBef>
                <a:spcPct val="0"/>
              </a:spcBef>
              <a:buNone/>
            </a:pPr>
            <a:r>
              <a:rPr lang="en-US" sz="2800" kern="1200">
                <a:latin typeface="Calibri" panose="020F0502020204030204" pitchFamily="34" charset="0"/>
                <a:cs typeface="Calibri" panose="020F0502020204030204" pitchFamily="34" charset="0"/>
              </a:rPr>
              <a:t>100% renewable energy sources </a:t>
            </a:r>
          </a:p>
          <a:p>
            <a:pPr marL="0" lvl="0" indent="0" algn="ctr" defTabSz="666750">
              <a:lnSpc>
                <a:spcPct val="90000"/>
              </a:lnSpc>
              <a:spcBef>
                <a:spcPct val="0"/>
              </a:spcBef>
              <a:buNone/>
            </a:pPr>
            <a:r>
              <a:rPr lang="en-US" sz="2000" kern="1200">
                <a:latin typeface="Calibri" panose="020F0502020204030204" pitchFamily="34" charset="0"/>
                <a:cs typeface="Calibri" panose="020F0502020204030204" pitchFamily="34" charset="0"/>
              </a:rPr>
              <a:t>for township vehicle fleet (where feasible)</a:t>
            </a:r>
          </a:p>
          <a:p>
            <a:pPr marL="0" lvl="0" indent="0" algn="ctr" defTabSz="666750">
              <a:lnSpc>
                <a:spcPct val="90000"/>
              </a:lnSpc>
              <a:spcBef>
                <a:spcPct val="0"/>
              </a:spcBef>
              <a:buNone/>
            </a:pPr>
            <a:r>
              <a:rPr lang="en-US" kern="1200">
                <a:latin typeface="Calibri" panose="020F0502020204030204" pitchFamily="34" charset="0"/>
                <a:cs typeface="Calibri" panose="020F0502020204030204" pitchFamily="34" charset="0"/>
              </a:rPr>
              <a:t>by 2030</a:t>
            </a:r>
          </a:p>
        </p:txBody>
      </p:sp>
      <p:pic>
        <p:nvPicPr>
          <p:cNvPr id="3" name="Graphic 2" descr="City">
            <a:extLst>
              <a:ext uri="{FF2B5EF4-FFF2-40B4-BE49-F238E27FC236}">
                <a16:creationId xmlns:a16="http://schemas.microsoft.com/office/drawing/2014/main" id="{88D473A8-9ABB-AD4D-AEFB-BF2B67EA6B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12605" y="2061238"/>
            <a:ext cx="1300251" cy="1300251"/>
          </a:xfrm>
          <a:prstGeom prst="rect">
            <a:avLst/>
          </a:prstGeom>
        </p:spPr>
      </p:pic>
      <p:pic>
        <p:nvPicPr>
          <p:cNvPr id="9" name="Graphic 8" descr="Electric car">
            <a:extLst>
              <a:ext uri="{FF2B5EF4-FFF2-40B4-BE49-F238E27FC236}">
                <a16:creationId xmlns:a16="http://schemas.microsoft.com/office/drawing/2014/main" id="{EBBD19F7-93C9-2C44-8527-17857A8D1A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79145" y="2061238"/>
            <a:ext cx="1300250" cy="1300250"/>
          </a:xfrm>
          <a:prstGeom prst="rect">
            <a:avLst/>
          </a:prstGeom>
        </p:spPr>
      </p:pic>
      <p:sp>
        <p:nvSpPr>
          <p:cNvPr id="10" name="TextBox 9">
            <a:extLst>
              <a:ext uri="{FF2B5EF4-FFF2-40B4-BE49-F238E27FC236}">
                <a16:creationId xmlns:a16="http://schemas.microsoft.com/office/drawing/2014/main" id="{5A7EBF64-1F45-4C4B-87DE-954E5A710A8C}"/>
              </a:ext>
            </a:extLst>
          </p:cNvPr>
          <p:cNvSpPr txBox="1"/>
          <p:nvPr/>
        </p:nvSpPr>
        <p:spPr>
          <a:xfrm>
            <a:off x="2581896" y="5854240"/>
            <a:ext cx="7028207" cy="461665"/>
          </a:xfrm>
          <a:prstGeom prst="rect">
            <a:avLst/>
          </a:prstGeom>
          <a:noFill/>
        </p:spPr>
        <p:txBody>
          <a:bodyPr wrap="none" rtlCol="0">
            <a:spAutoFit/>
          </a:bodyPr>
          <a:lstStyle/>
          <a:p>
            <a:pPr algn="ctr"/>
            <a:r>
              <a:rPr lang="en-US" sz="2400">
                <a:latin typeface="Calibri" panose="020F0502020204030204" pitchFamily="34" charset="0"/>
                <a:cs typeface="Calibri" panose="020F0502020204030204" pitchFamily="34" charset="0"/>
              </a:rPr>
              <a:t>CLEAN, EFFICIENT, RESILIENT, AFFORDABLE, EQUITABLE</a:t>
            </a:r>
          </a:p>
        </p:txBody>
      </p:sp>
    </p:spTree>
    <p:extLst>
      <p:ext uri="{BB962C8B-B14F-4D97-AF65-F5344CB8AC3E}">
        <p14:creationId xmlns:p14="http://schemas.microsoft.com/office/powerpoint/2010/main" val="238548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44CC-4710-449B-B346-464954A05B7E}"/>
              </a:ext>
            </a:extLst>
          </p:cNvPr>
          <p:cNvSpPr>
            <a:spLocks noGrp="1"/>
          </p:cNvSpPr>
          <p:nvPr>
            <p:ph type="title"/>
          </p:nvPr>
        </p:nvSpPr>
        <p:spPr/>
        <p:txBody>
          <a:bodyPr/>
          <a:lstStyle/>
          <a:p>
            <a:r>
              <a:rPr lang="en-US"/>
              <a:t>Methodology</a:t>
            </a:r>
          </a:p>
        </p:txBody>
      </p:sp>
      <p:sp>
        <p:nvSpPr>
          <p:cNvPr id="4" name="Slide Number Placeholder 3">
            <a:extLst>
              <a:ext uri="{FF2B5EF4-FFF2-40B4-BE49-F238E27FC236}">
                <a16:creationId xmlns:a16="http://schemas.microsoft.com/office/drawing/2014/main" id="{558D1117-E65C-437C-8F63-5E09EA79EE37}"/>
              </a:ext>
            </a:extLst>
          </p:cNvPr>
          <p:cNvSpPr>
            <a:spLocks noGrp="1"/>
          </p:cNvSpPr>
          <p:nvPr>
            <p:ph type="sldNum" sz="quarter" idx="12"/>
          </p:nvPr>
        </p:nvSpPr>
        <p:spPr/>
        <p:txBody>
          <a:bodyPr/>
          <a:lstStyle/>
          <a:p>
            <a:fld id="{330EA680-D336-4FF7-8B7A-9848BB0A1C32}" type="slidenum">
              <a:rPr lang="en-US" smtClean="0">
                <a:solidFill>
                  <a:prstClr val="white"/>
                </a:solidFill>
              </a:rPr>
              <a:pPr/>
              <a:t>4</a:t>
            </a:fld>
            <a:endParaRPr lang="en-US">
              <a:solidFill>
                <a:prstClr val="white"/>
              </a:solidFill>
            </a:endParaRPr>
          </a:p>
        </p:txBody>
      </p:sp>
      <p:sp>
        <p:nvSpPr>
          <p:cNvPr id="5" name="Arrow: Circular 4">
            <a:extLst>
              <a:ext uri="{FF2B5EF4-FFF2-40B4-BE49-F238E27FC236}">
                <a16:creationId xmlns:a16="http://schemas.microsoft.com/office/drawing/2014/main" id="{7D8E936C-AEC4-42BC-B84B-DC20482791D3}"/>
              </a:ext>
            </a:extLst>
          </p:cNvPr>
          <p:cNvSpPr/>
          <p:nvPr/>
        </p:nvSpPr>
        <p:spPr>
          <a:xfrm>
            <a:off x="1509946" y="1167242"/>
            <a:ext cx="1639104" cy="1639271"/>
          </a:xfrm>
          <a:prstGeom prst="circularArrow">
            <a:avLst>
              <a:gd name="adj1" fmla="val 10980"/>
              <a:gd name="adj2" fmla="val 1142322"/>
              <a:gd name="adj3" fmla="val 4500000"/>
              <a:gd name="adj4" fmla="val 10800000"/>
              <a:gd name="adj5" fmla="val 12500"/>
            </a:avLst>
          </a:prstGeom>
          <a:solidFill>
            <a:srgbClr val="4F81BD"/>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grpSp>
        <p:nvGrpSpPr>
          <p:cNvPr id="6" name="Group 5">
            <a:extLst>
              <a:ext uri="{FF2B5EF4-FFF2-40B4-BE49-F238E27FC236}">
                <a16:creationId xmlns:a16="http://schemas.microsoft.com/office/drawing/2014/main" id="{84471FD3-ECC9-4542-8046-4D32E28AFE92}"/>
              </a:ext>
            </a:extLst>
          </p:cNvPr>
          <p:cNvGrpSpPr/>
          <p:nvPr/>
        </p:nvGrpSpPr>
        <p:grpSpPr>
          <a:xfrm>
            <a:off x="1762478" y="1732892"/>
            <a:ext cx="1052661" cy="677363"/>
            <a:chOff x="1530394" y="510921"/>
            <a:chExt cx="1052661" cy="677363"/>
          </a:xfrm>
        </p:grpSpPr>
        <p:sp>
          <p:nvSpPr>
            <p:cNvPr id="19" name="Rectangle 18">
              <a:extLst>
                <a:ext uri="{FF2B5EF4-FFF2-40B4-BE49-F238E27FC236}">
                  <a16:creationId xmlns:a16="http://schemas.microsoft.com/office/drawing/2014/main" id="{CCE2728B-378A-4E53-A810-7B5997CB011F}"/>
                </a:ext>
              </a:extLst>
            </p:cNvPr>
            <p:cNvSpPr/>
            <p:nvPr/>
          </p:nvSpPr>
          <p:spPr>
            <a:xfrm>
              <a:off x="1530394" y="671083"/>
              <a:ext cx="1034509" cy="5172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96A31095-FDC6-4413-AFE9-1588EDC88875}"/>
                </a:ext>
              </a:extLst>
            </p:cNvPr>
            <p:cNvSpPr txBox="1"/>
            <p:nvPr/>
          </p:nvSpPr>
          <p:spPr>
            <a:xfrm>
              <a:off x="1548546" y="510921"/>
              <a:ext cx="1034509" cy="5172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600" kern="1200"/>
                <a:t>Baseline</a:t>
              </a:r>
              <a:endParaRPr lang="en-US" sz="1500" kern="1200"/>
            </a:p>
          </p:txBody>
        </p:sp>
      </p:grpSp>
      <p:sp>
        <p:nvSpPr>
          <p:cNvPr id="7" name="Shape 6">
            <a:extLst>
              <a:ext uri="{FF2B5EF4-FFF2-40B4-BE49-F238E27FC236}">
                <a16:creationId xmlns:a16="http://schemas.microsoft.com/office/drawing/2014/main" id="{48C4EC9E-1DAB-40C1-8AE9-217334440C3F}"/>
              </a:ext>
            </a:extLst>
          </p:cNvPr>
          <p:cNvSpPr/>
          <p:nvPr/>
        </p:nvSpPr>
        <p:spPr>
          <a:xfrm>
            <a:off x="894016" y="2068730"/>
            <a:ext cx="1853771" cy="1853960"/>
          </a:xfrm>
          <a:prstGeom prst="leftCircularArrow">
            <a:avLst>
              <a:gd name="adj1" fmla="val 10980"/>
              <a:gd name="adj2" fmla="val 1142322"/>
              <a:gd name="adj3" fmla="val 6300000"/>
              <a:gd name="adj4" fmla="val 18900000"/>
              <a:gd name="adj5" fmla="val 12500"/>
            </a:avLst>
          </a:prstGeom>
          <a:solidFill>
            <a:srgbClr val="4F81BD"/>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grpSp>
        <p:nvGrpSpPr>
          <p:cNvPr id="8" name="Group 7">
            <a:extLst>
              <a:ext uri="{FF2B5EF4-FFF2-40B4-BE49-F238E27FC236}">
                <a16:creationId xmlns:a16="http://schemas.microsoft.com/office/drawing/2014/main" id="{762940DE-1697-4D74-83BC-4E91CA0960C5}"/>
              </a:ext>
            </a:extLst>
          </p:cNvPr>
          <p:cNvGrpSpPr/>
          <p:nvPr/>
        </p:nvGrpSpPr>
        <p:grpSpPr>
          <a:xfrm>
            <a:off x="1276734" y="2712638"/>
            <a:ext cx="1034509" cy="517201"/>
            <a:chOff x="1013313" y="1738425"/>
            <a:chExt cx="1034509" cy="517201"/>
          </a:xfrm>
        </p:grpSpPr>
        <p:sp>
          <p:nvSpPr>
            <p:cNvPr id="17" name="Rectangle 16">
              <a:extLst>
                <a:ext uri="{FF2B5EF4-FFF2-40B4-BE49-F238E27FC236}">
                  <a16:creationId xmlns:a16="http://schemas.microsoft.com/office/drawing/2014/main" id="{0B6E75C3-DE39-4110-B37B-0A7F168AFEE7}"/>
                </a:ext>
              </a:extLst>
            </p:cNvPr>
            <p:cNvSpPr/>
            <p:nvPr/>
          </p:nvSpPr>
          <p:spPr>
            <a:xfrm>
              <a:off x="1013313" y="1738425"/>
              <a:ext cx="1034509" cy="5172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7">
              <a:extLst>
                <a:ext uri="{FF2B5EF4-FFF2-40B4-BE49-F238E27FC236}">
                  <a16:creationId xmlns:a16="http://schemas.microsoft.com/office/drawing/2014/main" id="{1ECD4EC8-51E0-4598-9975-85CDB7C259E4}"/>
                </a:ext>
              </a:extLst>
            </p:cNvPr>
            <p:cNvSpPr txBox="1"/>
            <p:nvPr/>
          </p:nvSpPr>
          <p:spPr>
            <a:xfrm>
              <a:off x="1013313" y="1738425"/>
              <a:ext cx="1034509" cy="5172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600" kern="1200"/>
                <a:t>Identify</a:t>
              </a:r>
              <a:endParaRPr lang="en-US" sz="1500" kern="1200"/>
            </a:p>
          </p:txBody>
        </p:sp>
      </p:grpSp>
      <p:sp>
        <p:nvSpPr>
          <p:cNvPr id="9" name="Arrow: Circular 8">
            <a:extLst>
              <a:ext uri="{FF2B5EF4-FFF2-40B4-BE49-F238E27FC236}">
                <a16:creationId xmlns:a16="http://schemas.microsoft.com/office/drawing/2014/main" id="{A151E48F-556B-448E-8B6F-813792A7C13A}"/>
              </a:ext>
            </a:extLst>
          </p:cNvPr>
          <p:cNvSpPr/>
          <p:nvPr/>
        </p:nvSpPr>
        <p:spPr>
          <a:xfrm>
            <a:off x="1384685" y="3096851"/>
            <a:ext cx="1898566" cy="1986183"/>
          </a:xfrm>
          <a:prstGeom prst="circularArrow">
            <a:avLst>
              <a:gd name="adj1" fmla="val 10980"/>
              <a:gd name="adj2" fmla="val 1142322"/>
              <a:gd name="adj3" fmla="val 4500000"/>
              <a:gd name="adj4" fmla="val 13500000"/>
              <a:gd name="adj5" fmla="val 12500"/>
            </a:avLst>
          </a:prstGeom>
          <a:solidFill>
            <a:srgbClr val="4F81BD"/>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grpSp>
        <p:nvGrpSpPr>
          <p:cNvPr id="10" name="Group 9">
            <a:extLst>
              <a:ext uri="{FF2B5EF4-FFF2-40B4-BE49-F238E27FC236}">
                <a16:creationId xmlns:a16="http://schemas.microsoft.com/office/drawing/2014/main" id="{11F0F494-2B57-425B-8BA7-7F9D738AF461}"/>
              </a:ext>
            </a:extLst>
          </p:cNvPr>
          <p:cNvGrpSpPr/>
          <p:nvPr/>
        </p:nvGrpSpPr>
        <p:grpSpPr>
          <a:xfrm>
            <a:off x="1762478" y="3767934"/>
            <a:ext cx="1122540" cy="777005"/>
            <a:chOff x="1530394" y="2545963"/>
            <a:chExt cx="1122540" cy="777005"/>
          </a:xfrm>
        </p:grpSpPr>
        <p:sp>
          <p:nvSpPr>
            <p:cNvPr id="15" name="Rectangle 14">
              <a:extLst>
                <a:ext uri="{FF2B5EF4-FFF2-40B4-BE49-F238E27FC236}">
                  <a16:creationId xmlns:a16="http://schemas.microsoft.com/office/drawing/2014/main" id="{268849ED-7A43-42BD-96FC-48337E0D6F40}"/>
                </a:ext>
              </a:extLst>
            </p:cNvPr>
            <p:cNvSpPr/>
            <p:nvPr/>
          </p:nvSpPr>
          <p:spPr>
            <a:xfrm>
              <a:off x="1530394" y="2805767"/>
              <a:ext cx="1034509" cy="5172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a:extLst>
                <a:ext uri="{FF2B5EF4-FFF2-40B4-BE49-F238E27FC236}">
                  <a16:creationId xmlns:a16="http://schemas.microsoft.com/office/drawing/2014/main" id="{DD5976AF-AD4D-485F-87DA-9AC35614FB7E}"/>
                </a:ext>
              </a:extLst>
            </p:cNvPr>
            <p:cNvSpPr txBox="1"/>
            <p:nvPr/>
          </p:nvSpPr>
          <p:spPr>
            <a:xfrm>
              <a:off x="1618425" y="2545963"/>
              <a:ext cx="1034509" cy="5172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600" kern="1200"/>
                <a:t>Analyze</a:t>
              </a:r>
            </a:p>
          </p:txBody>
        </p:sp>
      </p:grpSp>
      <p:sp>
        <p:nvSpPr>
          <p:cNvPr id="11" name="Block Arc 10">
            <a:extLst>
              <a:ext uri="{FF2B5EF4-FFF2-40B4-BE49-F238E27FC236}">
                <a16:creationId xmlns:a16="http://schemas.microsoft.com/office/drawing/2014/main" id="{EE2A24BF-CDDC-4233-A0F7-48EBE5A68C5C}"/>
              </a:ext>
            </a:extLst>
          </p:cNvPr>
          <p:cNvSpPr/>
          <p:nvPr/>
        </p:nvSpPr>
        <p:spPr>
          <a:xfrm>
            <a:off x="779534" y="4383328"/>
            <a:ext cx="1905763" cy="1889865"/>
          </a:xfrm>
          <a:prstGeom prst="blockArc">
            <a:avLst>
              <a:gd name="adj1" fmla="val 0"/>
              <a:gd name="adj2" fmla="val 18900000"/>
              <a:gd name="adj3" fmla="val 12740"/>
            </a:avLst>
          </a:prstGeom>
          <a:solidFill>
            <a:srgbClr val="4F81BD"/>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grpSp>
        <p:nvGrpSpPr>
          <p:cNvPr id="12" name="Group 11">
            <a:extLst>
              <a:ext uri="{FF2B5EF4-FFF2-40B4-BE49-F238E27FC236}">
                <a16:creationId xmlns:a16="http://schemas.microsoft.com/office/drawing/2014/main" id="{BBE620C5-CFD7-4C15-97EF-A1593C89923C}"/>
              </a:ext>
            </a:extLst>
          </p:cNvPr>
          <p:cNvGrpSpPr/>
          <p:nvPr/>
        </p:nvGrpSpPr>
        <p:grpSpPr>
          <a:xfrm>
            <a:off x="1155805" y="5083035"/>
            <a:ext cx="1213346" cy="517201"/>
            <a:chOff x="1038126" y="3873109"/>
            <a:chExt cx="984884" cy="517201"/>
          </a:xfrm>
        </p:grpSpPr>
        <p:sp>
          <p:nvSpPr>
            <p:cNvPr id="13" name="Rectangle 12">
              <a:extLst>
                <a:ext uri="{FF2B5EF4-FFF2-40B4-BE49-F238E27FC236}">
                  <a16:creationId xmlns:a16="http://schemas.microsoft.com/office/drawing/2014/main" id="{E1C0038F-697A-4F1C-8F94-725002DAE184}"/>
                </a:ext>
              </a:extLst>
            </p:cNvPr>
            <p:cNvSpPr/>
            <p:nvPr/>
          </p:nvSpPr>
          <p:spPr>
            <a:xfrm>
              <a:off x="1038126" y="3873109"/>
              <a:ext cx="984884" cy="5172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a:extLst>
                <a:ext uri="{FF2B5EF4-FFF2-40B4-BE49-F238E27FC236}">
                  <a16:creationId xmlns:a16="http://schemas.microsoft.com/office/drawing/2014/main" id="{9C2F8CB1-BCAC-4211-A9D8-6080B798ABCA}"/>
                </a:ext>
              </a:extLst>
            </p:cNvPr>
            <p:cNvSpPr txBox="1"/>
            <p:nvPr/>
          </p:nvSpPr>
          <p:spPr>
            <a:xfrm>
              <a:off x="1038126" y="3873109"/>
              <a:ext cx="984884" cy="5172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600" kern="1200"/>
                <a:t>Recommend</a:t>
              </a:r>
              <a:endParaRPr lang="en-US" sz="1500" kern="1200"/>
            </a:p>
          </p:txBody>
        </p:sp>
      </p:grpSp>
      <p:sp>
        <p:nvSpPr>
          <p:cNvPr id="21" name="Oval 20">
            <a:extLst>
              <a:ext uri="{FF2B5EF4-FFF2-40B4-BE49-F238E27FC236}">
                <a16:creationId xmlns:a16="http://schemas.microsoft.com/office/drawing/2014/main" id="{600802C4-2696-40BF-B49E-A0911692A0A0}"/>
              </a:ext>
            </a:extLst>
          </p:cNvPr>
          <p:cNvSpPr/>
          <p:nvPr/>
        </p:nvSpPr>
        <p:spPr>
          <a:xfrm>
            <a:off x="3822896" y="2121489"/>
            <a:ext cx="607619" cy="607619"/>
          </a:xfrm>
          <a:prstGeom prst="ellipse">
            <a:avLst/>
          </a:prstGeom>
          <a:solidFill>
            <a:srgbClr val="D6D6D6"/>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22" name="Rectangle 21" descr="Lightning bolt">
            <a:extLst>
              <a:ext uri="{FF2B5EF4-FFF2-40B4-BE49-F238E27FC236}">
                <a16:creationId xmlns:a16="http://schemas.microsoft.com/office/drawing/2014/main" id="{49FFFFD2-A753-417D-8905-978098608D20}"/>
              </a:ext>
            </a:extLst>
          </p:cNvPr>
          <p:cNvSpPr/>
          <p:nvPr/>
        </p:nvSpPr>
        <p:spPr>
          <a:xfrm>
            <a:off x="3980228" y="2233975"/>
            <a:ext cx="348633" cy="348633"/>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3" name="Oval 22">
            <a:extLst>
              <a:ext uri="{FF2B5EF4-FFF2-40B4-BE49-F238E27FC236}">
                <a16:creationId xmlns:a16="http://schemas.microsoft.com/office/drawing/2014/main" id="{3346FEAC-D3E4-4E6C-89BC-3873C7F3C464}"/>
              </a:ext>
            </a:extLst>
          </p:cNvPr>
          <p:cNvSpPr/>
          <p:nvPr/>
        </p:nvSpPr>
        <p:spPr>
          <a:xfrm>
            <a:off x="3822896" y="1436660"/>
            <a:ext cx="632070" cy="632070"/>
          </a:xfrm>
          <a:prstGeom prst="ellipse">
            <a:avLst/>
          </a:prstGeom>
          <a:solidFill>
            <a:srgbClr val="FF0000"/>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sp>
      <p:sp>
        <p:nvSpPr>
          <p:cNvPr id="24" name="Rectangle 23" descr="Fire">
            <a:extLst>
              <a:ext uri="{FF2B5EF4-FFF2-40B4-BE49-F238E27FC236}">
                <a16:creationId xmlns:a16="http://schemas.microsoft.com/office/drawing/2014/main" id="{D77F401F-08AF-4083-A08D-BEDAE0BA0E48}"/>
              </a:ext>
            </a:extLst>
          </p:cNvPr>
          <p:cNvSpPr/>
          <p:nvPr/>
        </p:nvSpPr>
        <p:spPr>
          <a:xfrm>
            <a:off x="3957599" y="1571363"/>
            <a:ext cx="362663" cy="362663"/>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5" name="Oval 24">
            <a:extLst>
              <a:ext uri="{FF2B5EF4-FFF2-40B4-BE49-F238E27FC236}">
                <a16:creationId xmlns:a16="http://schemas.microsoft.com/office/drawing/2014/main" id="{8FB5484B-76F8-4443-B4F7-566780E4DB71}"/>
              </a:ext>
            </a:extLst>
          </p:cNvPr>
          <p:cNvSpPr/>
          <p:nvPr/>
        </p:nvSpPr>
        <p:spPr>
          <a:xfrm>
            <a:off x="3839735" y="2819943"/>
            <a:ext cx="590779" cy="607094"/>
          </a:xfrm>
          <a:prstGeom prst="ellipse">
            <a:avLst/>
          </a:prstGeom>
          <a:solidFill>
            <a:schemeClr val="accent1"/>
          </a:solidFill>
        </p:spPr>
        <p:style>
          <a:lnRef idx="0">
            <a:schemeClr val="lt1">
              <a:alpha val="0"/>
              <a:hueOff val="0"/>
              <a:satOff val="0"/>
              <a:lumOff val="0"/>
              <a:alphaOff val="0"/>
            </a:schemeClr>
          </a:lnRef>
          <a:fillRef idx="1">
            <a:scrgbClr r="0" g="0" b="0"/>
          </a:fillRef>
          <a:effectRef idx="0">
            <a:schemeClr val="accent5">
              <a:hueOff val="0"/>
              <a:satOff val="0"/>
              <a:lumOff val="0"/>
              <a:alphaOff val="0"/>
            </a:schemeClr>
          </a:effectRef>
          <a:fontRef idx="minor"/>
        </p:style>
      </p:sp>
      <p:sp>
        <p:nvSpPr>
          <p:cNvPr id="26" name="Rectangle 25" descr="Car">
            <a:extLst>
              <a:ext uri="{FF2B5EF4-FFF2-40B4-BE49-F238E27FC236}">
                <a16:creationId xmlns:a16="http://schemas.microsoft.com/office/drawing/2014/main" id="{08D8E5D6-8884-4259-87EC-C59AF582B13E}"/>
              </a:ext>
            </a:extLst>
          </p:cNvPr>
          <p:cNvSpPr/>
          <p:nvPr/>
        </p:nvSpPr>
        <p:spPr>
          <a:xfrm>
            <a:off x="3957598" y="2937806"/>
            <a:ext cx="338971" cy="348332"/>
          </a:xfrm>
          <a:prstGeom prst="rect">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7" name="Oval 26">
            <a:extLst>
              <a:ext uri="{FF2B5EF4-FFF2-40B4-BE49-F238E27FC236}">
                <a16:creationId xmlns:a16="http://schemas.microsoft.com/office/drawing/2014/main" id="{281F6072-038C-470C-9960-6FEF3FE7F30E}"/>
              </a:ext>
            </a:extLst>
          </p:cNvPr>
          <p:cNvSpPr/>
          <p:nvPr/>
        </p:nvSpPr>
        <p:spPr>
          <a:xfrm>
            <a:off x="3863150" y="4161634"/>
            <a:ext cx="564350" cy="564350"/>
          </a:xfrm>
          <a:prstGeom prst="ellipse">
            <a:avLst/>
          </a:prstGeom>
          <a:solidFill>
            <a:srgbClr val="76D6FF"/>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sp>
      <p:sp>
        <p:nvSpPr>
          <p:cNvPr id="28" name="Rectangle 27" descr="Earth globe Americas">
            <a:extLst>
              <a:ext uri="{FF2B5EF4-FFF2-40B4-BE49-F238E27FC236}">
                <a16:creationId xmlns:a16="http://schemas.microsoft.com/office/drawing/2014/main" id="{BDD8CDC2-5450-4426-9B98-08912F3319FC}"/>
              </a:ext>
            </a:extLst>
          </p:cNvPr>
          <p:cNvSpPr/>
          <p:nvPr/>
        </p:nvSpPr>
        <p:spPr>
          <a:xfrm>
            <a:off x="3973876" y="4295286"/>
            <a:ext cx="323808" cy="323808"/>
          </a:xfrm>
          <a:prstGeom prst="rect">
            <a:avLst/>
          </a:prstGeom>
          <a: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9" name="Oval 28">
            <a:extLst>
              <a:ext uri="{FF2B5EF4-FFF2-40B4-BE49-F238E27FC236}">
                <a16:creationId xmlns:a16="http://schemas.microsoft.com/office/drawing/2014/main" id="{65A8E2D8-5F19-4B0A-AB68-CE5039101BA2}"/>
              </a:ext>
            </a:extLst>
          </p:cNvPr>
          <p:cNvSpPr/>
          <p:nvPr/>
        </p:nvSpPr>
        <p:spPr>
          <a:xfrm>
            <a:off x="3833096" y="5487468"/>
            <a:ext cx="564350" cy="564350"/>
          </a:xfrm>
          <a:prstGeom prst="ellipse">
            <a:avLst/>
          </a:prstGeom>
          <a:solidFill>
            <a:srgbClr val="00B050"/>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30" name="Rectangle 29" descr="Dollar">
            <a:extLst>
              <a:ext uri="{FF2B5EF4-FFF2-40B4-BE49-F238E27FC236}">
                <a16:creationId xmlns:a16="http://schemas.microsoft.com/office/drawing/2014/main" id="{F8780FC5-ABCD-4C5A-B8EE-D4824C80CD45}"/>
              </a:ext>
            </a:extLst>
          </p:cNvPr>
          <p:cNvSpPr/>
          <p:nvPr/>
        </p:nvSpPr>
        <p:spPr>
          <a:xfrm>
            <a:off x="3956768" y="5620919"/>
            <a:ext cx="323807" cy="323807"/>
          </a:xfrm>
          <a:prstGeom prst="rect">
            <a:avLst/>
          </a:prstGeom>
          <a: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1" name="Oval 30">
            <a:extLst>
              <a:ext uri="{FF2B5EF4-FFF2-40B4-BE49-F238E27FC236}">
                <a16:creationId xmlns:a16="http://schemas.microsoft.com/office/drawing/2014/main" id="{C34BB49A-E7F8-496F-972E-C682641F62F5}"/>
              </a:ext>
            </a:extLst>
          </p:cNvPr>
          <p:cNvSpPr/>
          <p:nvPr/>
        </p:nvSpPr>
        <p:spPr>
          <a:xfrm>
            <a:off x="3839735" y="3513806"/>
            <a:ext cx="564350" cy="564350"/>
          </a:xfrm>
          <a:prstGeom prst="ellipse">
            <a:avLst/>
          </a:prstGeom>
          <a:solidFill>
            <a:schemeClr val="accent6">
              <a:lumMod val="50000"/>
            </a:schemeClr>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sp>
      <p:sp>
        <p:nvSpPr>
          <p:cNvPr id="32" name="Rectangle 31" descr="Blueprint">
            <a:extLst>
              <a:ext uri="{FF2B5EF4-FFF2-40B4-BE49-F238E27FC236}">
                <a16:creationId xmlns:a16="http://schemas.microsoft.com/office/drawing/2014/main" id="{E632F439-558F-4099-910C-FBA8A517C955}"/>
              </a:ext>
            </a:extLst>
          </p:cNvPr>
          <p:cNvSpPr/>
          <p:nvPr/>
        </p:nvSpPr>
        <p:spPr>
          <a:xfrm>
            <a:off x="3946277" y="3622788"/>
            <a:ext cx="323807" cy="323807"/>
          </a:xfrm>
          <a:prstGeom prst="rect">
            <a:avLst/>
          </a:prstGeom>
          <a: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3" name="Oval 32">
            <a:extLst>
              <a:ext uri="{FF2B5EF4-FFF2-40B4-BE49-F238E27FC236}">
                <a16:creationId xmlns:a16="http://schemas.microsoft.com/office/drawing/2014/main" id="{5B909A52-A7B0-4F55-BCEE-707B857574B5}"/>
              </a:ext>
            </a:extLst>
          </p:cNvPr>
          <p:cNvSpPr/>
          <p:nvPr/>
        </p:nvSpPr>
        <p:spPr>
          <a:xfrm>
            <a:off x="3861367" y="4801265"/>
            <a:ext cx="588801" cy="588801"/>
          </a:xfrm>
          <a:prstGeom prst="ellipse">
            <a:avLst/>
          </a:prstGeom>
          <a:solidFill>
            <a:schemeClr val="accent4">
              <a:lumMod val="50000"/>
            </a:schemeClr>
          </a:solidFill>
          <a:ln>
            <a:solidFill>
              <a:schemeClr val="accent4">
                <a:lumMod val="50000"/>
              </a:schemeClr>
            </a:solidFill>
          </a:ln>
        </p:spPr>
        <p:style>
          <a:lnRef idx="2">
            <a:schemeClr val="accent4">
              <a:shade val="50000"/>
            </a:schemeClr>
          </a:lnRef>
          <a:fillRef idx="1">
            <a:schemeClr val="accent4"/>
          </a:fillRef>
          <a:effectRef idx="0">
            <a:schemeClr val="accent4"/>
          </a:effectRef>
          <a:fontRef idx="minor">
            <a:schemeClr val="lt1"/>
          </a:fontRef>
        </p:style>
      </p:sp>
      <p:pic>
        <p:nvPicPr>
          <p:cNvPr id="34" name="Picture 8" descr="Electricity Symbol png download - 800*400 - Free Transparent Electric  Vehicle png Download. - CleanPNG / KissPNG">
            <a:extLst>
              <a:ext uri="{FF2B5EF4-FFF2-40B4-BE49-F238E27FC236}">
                <a16:creationId xmlns:a16="http://schemas.microsoft.com/office/drawing/2014/main" id="{806D971F-E1F0-4418-AB9E-23F4098A6399}"/>
              </a:ext>
            </a:extLst>
          </p:cNvPr>
          <p:cNvPicPr>
            <a:picLocks noChangeAspect="1" noChangeArrowheads="1"/>
          </p:cNvPicPr>
          <p:nvPr/>
        </p:nvPicPr>
        <p:blipFill>
          <a:blip r:embed="rId15" cstate="print">
            <a:biLevel thresh="25000"/>
            <a:extLst>
              <a:ext uri="{BEBA8EAE-BF5A-486C-A8C5-ECC9F3942E4B}">
                <a14:imgProps xmlns:a14="http://schemas.microsoft.com/office/drawing/2010/main">
                  <a14:imgLayer r:embed="rId16">
                    <a14:imgEffect>
                      <a14:backgroundRemoval t="2000" b="95250" l="10000" r="90000">
                        <a14:foregroundMark x1="49333" y1="11500" x2="49333" y2="11500"/>
                        <a14:foregroundMark x1="51333" y1="2000" x2="51333" y2="2000"/>
                        <a14:foregroundMark x1="53222" y1="95250" x2="53222" y2="9525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60628" y="4875603"/>
            <a:ext cx="990277" cy="44012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69E7A763-CFCD-42E5-82BA-FB8961CCC9CA}"/>
              </a:ext>
            </a:extLst>
          </p:cNvPr>
          <p:cNvSpPr/>
          <p:nvPr/>
        </p:nvSpPr>
        <p:spPr>
          <a:xfrm>
            <a:off x="5046445" y="1224742"/>
            <a:ext cx="6096000" cy="1287532"/>
          </a:xfrm>
          <a:prstGeom prst="rect">
            <a:avLst/>
          </a:prstGeom>
        </p:spPr>
        <p:txBody>
          <a:bodyPr>
            <a:spAutoFit/>
          </a:bodyPr>
          <a:lstStyle/>
          <a:p>
            <a:pPr lvl="0">
              <a:lnSpc>
                <a:spcPct val="150000"/>
              </a:lnSpc>
            </a:pPr>
            <a:r>
              <a:rPr lang="en-US"/>
              <a:t>Annual Energy Consumption</a:t>
            </a:r>
          </a:p>
          <a:p>
            <a:pPr lvl="0">
              <a:lnSpc>
                <a:spcPct val="150000"/>
              </a:lnSpc>
            </a:pPr>
            <a:r>
              <a:rPr lang="en-US"/>
              <a:t>Energy Star Portfolio Manger</a:t>
            </a:r>
          </a:p>
          <a:p>
            <a:pPr lvl="0">
              <a:lnSpc>
                <a:spcPct val="150000"/>
              </a:lnSpc>
            </a:pPr>
            <a:r>
              <a:rPr lang="en-US"/>
              <a:t>Greenhouse Gases &amp; Carbon Footprint</a:t>
            </a:r>
          </a:p>
        </p:txBody>
      </p:sp>
      <p:sp>
        <p:nvSpPr>
          <p:cNvPr id="36" name="Rectangle 35">
            <a:extLst>
              <a:ext uri="{FF2B5EF4-FFF2-40B4-BE49-F238E27FC236}">
                <a16:creationId xmlns:a16="http://schemas.microsoft.com/office/drawing/2014/main" id="{FAB9731D-D94D-468D-B0FD-2075F7FDFE83}"/>
              </a:ext>
            </a:extLst>
          </p:cNvPr>
          <p:cNvSpPr/>
          <p:nvPr/>
        </p:nvSpPr>
        <p:spPr>
          <a:xfrm>
            <a:off x="5059042" y="2576302"/>
            <a:ext cx="6096000" cy="1287532"/>
          </a:xfrm>
          <a:prstGeom prst="rect">
            <a:avLst/>
          </a:prstGeom>
        </p:spPr>
        <p:txBody>
          <a:bodyPr>
            <a:spAutoFit/>
          </a:bodyPr>
          <a:lstStyle/>
          <a:p>
            <a:pPr lvl="0">
              <a:lnSpc>
                <a:spcPct val="150000"/>
              </a:lnSpc>
            </a:pPr>
            <a:r>
              <a:rPr lang="en-US"/>
              <a:t>Vehicles and Equipment</a:t>
            </a:r>
            <a:br>
              <a:rPr lang="en-US"/>
            </a:br>
            <a:r>
              <a:rPr lang="en-US"/>
              <a:t>Predominant Energy Producers</a:t>
            </a:r>
          </a:p>
          <a:p>
            <a:pPr lvl="0">
              <a:lnSpc>
                <a:spcPct val="150000"/>
              </a:lnSpc>
            </a:pPr>
            <a:endParaRPr lang="en-US"/>
          </a:p>
        </p:txBody>
      </p:sp>
      <p:sp>
        <p:nvSpPr>
          <p:cNvPr id="37" name="Rectangle 36">
            <a:extLst>
              <a:ext uri="{FF2B5EF4-FFF2-40B4-BE49-F238E27FC236}">
                <a16:creationId xmlns:a16="http://schemas.microsoft.com/office/drawing/2014/main" id="{5D26B52F-BBE5-45E8-8C7F-B3F06A24F5C7}"/>
              </a:ext>
            </a:extLst>
          </p:cNvPr>
          <p:cNvSpPr/>
          <p:nvPr/>
        </p:nvSpPr>
        <p:spPr>
          <a:xfrm>
            <a:off x="5081262" y="3513806"/>
            <a:ext cx="6096000" cy="3780522"/>
          </a:xfrm>
          <a:prstGeom prst="rect">
            <a:avLst/>
          </a:prstGeom>
        </p:spPr>
        <p:txBody>
          <a:bodyPr>
            <a:spAutoFit/>
          </a:bodyPr>
          <a:lstStyle/>
          <a:p>
            <a:pPr lvl="0">
              <a:lnSpc>
                <a:spcPct val="150000"/>
              </a:lnSpc>
            </a:pPr>
            <a:r>
              <a:rPr lang="en-US"/>
              <a:t>Potential Solutions – Electrification and Energy Efficiency Rebates and Incentives</a:t>
            </a:r>
            <a:br>
              <a:rPr lang="en-US"/>
            </a:br>
            <a:r>
              <a:rPr lang="en-US"/>
              <a:t>Building Audit</a:t>
            </a:r>
            <a:br>
              <a:rPr lang="en-US"/>
            </a:br>
            <a:r>
              <a:rPr lang="en-US"/>
              <a:t>Electricity Purchasing and Generation Options</a:t>
            </a:r>
          </a:p>
          <a:p>
            <a:pPr lvl="0">
              <a:lnSpc>
                <a:spcPct val="150000"/>
              </a:lnSpc>
            </a:pPr>
            <a:br>
              <a:rPr lang="en-US"/>
            </a:br>
            <a:endParaRPr lang="en-US"/>
          </a:p>
          <a:p>
            <a:pPr lvl="0">
              <a:lnSpc>
                <a:spcPct val="150000"/>
              </a:lnSpc>
            </a:pPr>
            <a:br>
              <a:rPr lang="en-US"/>
            </a:br>
            <a:endParaRPr lang="en-US"/>
          </a:p>
          <a:p>
            <a:pPr lvl="0">
              <a:lnSpc>
                <a:spcPct val="150000"/>
              </a:lnSpc>
            </a:pPr>
            <a:endParaRPr lang="en-US"/>
          </a:p>
        </p:txBody>
      </p:sp>
      <p:sp>
        <p:nvSpPr>
          <p:cNvPr id="40" name="Rectangle 39">
            <a:extLst>
              <a:ext uri="{FF2B5EF4-FFF2-40B4-BE49-F238E27FC236}">
                <a16:creationId xmlns:a16="http://schemas.microsoft.com/office/drawing/2014/main" id="{C77D4FBA-7448-42AC-8C7B-3E865193A84B}"/>
              </a:ext>
            </a:extLst>
          </p:cNvPr>
          <p:cNvSpPr/>
          <p:nvPr/>
        </p:nvSpPr>
        <p:spPr>
          <a:xfrm>
            <a:off x="5081262" y="5228844"/>
            <a:ext cx="6096000" cy="1703030"/>
          </a:xfrm>
          <a:prstGeom prst="rect">
            <a:avLst/>
          </a:prstGeom>
        </p:spPr>
        <p:txBody>
          <a:bodyPr>
            <a:spAutoFit/>
          </a:bodyPr>
          <a:lstStyle/>
          <a:p>
            <a:pPr lvl="0">
              <a:lnSpc>
                <a:spcPct val="150000"/>
              </a:lnSpc>
            </a:pPr>
            <a:r>
              <a:rPr lang="en-US"/>
              <a:t>Cost – Benefit – Environment Analysis</a:t>
            </a:r>
          </a:p>
          <a:p>
            <a:pPr lvl="0">
              <a:lnSpc>
                <a:spcPct val="150000"/>
              </a:lnSpc>
            </a:pPr>
            <a:r>
              <a:rPr lang="en-US"/>
              <a:t>Final Recommendations</a:t>
            </a:r>
            <a:br>
              <a:rPr lang="en-US"/>
            </a:br>
            <a:endParaRPr lang="en-US"/>
          </a:p>
          <a:p>
            <a:pPr lvl="0">
              <a:lnSpc>
                <a:spcPct val="150000"/>
              </a:lnSpc>
            </a:pPr>
            <a:endParaRPr lang="en-US"/>
          </a:p>
        </p:txBody>
      </p:sp>
      <p:sp>
        <p:nvSpPr>
          <p:cNvPr id="3" name="Rectangle 2">
            <a:extLst>
              <a:ext uri="{FF2B5EF4-FFF2-40B4-BE49-F238E27FC236}">
                <a16:creationId xmlns:a16="http://schemas.microsoft.com/office/drawing/2014/main" id="{AA6FA2F0-0B26-4F2F-8325-C3F10AFF8021}"/>
              </a:ext>
            </a:extLst>
          </p:cNvPr>
          <p:cNvSpPr/>
          <p:nvPr/>
        </p:nvSpPr>
        <p:spPr>
          <a:xfrm>
            <a:off x="4960569" y="3532259"/>
            <a:ext cx="6216693" cy="262341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556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C7C6E-530D-4205-BFAD-60AA38A5E158}"/>
              </a:ext>
            </a:extLst>
          </p:cNvPr>
          <p:cNvSpPr>
            <a:spLocks noGrp="1"/>
          </p:cNvSpPr>
          <p:nvPr>
            <p:ph type="title"/>
          </p:nvPr>
        </p:nvSpPr>
        <p:spPr/>
        <p:txBody>
          <a:bodyPr/>
          <a:lstStyle/>
          <a:p>
            <a:r>
              <a:rPr lang="en-US"/>
              <a:t>HVAC Summary – Carrier HVAC Units</a:t>
            </a:r>
          </a:p>
        </p:txBody>
      </p:sp>
      <p:sp>
        <p:nvSpPr>
          <p:cNvPr id="3" name="Content Placeholder 2">
            <a:extLst>
              <a:ext uri="{FF2B5EF4-FFF2-40B4-BE49-F238E27FC236}">
                <a16:creationId xmlns:a16="http://schemas.microsoft.com/office/drawing/2014/main" id="{59E47D42-27A9-47E7-9F71-5AFE1B75E462}"/>
              </a:ext>
            </a:extLst>
          </p:cNvPr>
          <p:cNvSpPr>
            <a:spLocks noGrp="1"/>
          </p:cNvSpPr>
          <p:nvPr>
            <p:ph idx="1"/>
          </p:nvPr>
        </p:nvSpPr>
        <p:spPr>
          <a:xfrm>
            <a:off x="273604" y="1392354"/>
            <a:ext cx="4500913" cy="4588626"/>
          </a:xfrm>
        </p:spPr>
        <p:txBody>
          <a:bodyPr>
            <a:normAutofit fontScale="62500" lnSpcReduction="20000"/>
          </a:bodyPr>
          <a:lstStyle/>
          <a:p>
            <a:r>
              <a:rPr lang="en-US"/>
              <a:t>Current Carrier natural gas furnace/air conditioners 16-22 years old</a:t>
            </a:r>
          </a:p>
          <a:p>
            <a:r>
              <a:rPr lang="en-US"/>
              <a:t>Highly likely that units will fail at higher rate over next 1-5 years.</a:t>
            </a:r>
          </a:p>
          <a:p>
            <a:r>
              <a:rPr lang="en-US"/>
              <a:t>Recommend Township develop capital plan for phased replacement based on available capital</a:t>
            </a:r>
          </a:p>
          <a:p>
            <a:r>
              <a:rPr lang="en-US"/>
              <a:t>Dowd Mechanical requested to provide quotes for 80% and 90% efficiency natural gas furnace units plus heat pumps.</a:t>
            </a:r>
          </a:p>
          <a:p>
            <a:r>
              <a:rPr lang="en-US"/>
              <a:t>If Natural gas furnaces recommend the combination NG furnace + heat pump be selected and recommend 90% efficiency units</a:t>
            </a:r>
          </a:p>
          <a:p>
            <a:pPr lvl="1"/>
            <a:r>
              <a:rPr lang="en-US"/>
              <a:t>New units expected to last 15 years</a:t>
            </a:r>
          </a:p>
          <a:p>
            <a:pPr lvl="1"/>
            <a:r>
              <a:rPr lang="en-US"/>
              <a:t>Natural gas prices expected to increase</a:t>
            </a:r>
          </a:p>
          <a:p>
            <a:pPr lvl="1"/>
            <a:r>
              <a:rPr lang="en-US"/>
              <a:t>“80% efficiency units” actually &lt; 80% (seasonal inefficiencies in how furnace and air conditioner operates)</a:t>
            </a:r>
          </a:p>
          <a:p>
            <a:endParaRPr lang="en-US"/>
          </a:p>
        </p:txBody>
      </p:sp>
      <p:sp>
        <p:nvSpPr>
          <p:cNvPr id="4" name="Slide Number Placeholder 3">
            <a:extLst>
              <a:ext uri="{FF2B5EF4-FFF2-40B4-BE49-F238E27FC236}">
                <a16:creationId xmlns:a16="http://schemas.microsoft.com/office/drawing/2014/main" id="{35B5BB62-A972-4A73-BBDB-3E2599F86D65}"/>
              </a:ext>
            </a:extLst>
          </p:cNvPr>
          <p:cNvSpPr>
            <a:spLocks noGrp="1"/>
          </p:cNvSpPr>
          <p:nvPr>
            <p:ph type="sldNum" sz="quarter" idx="12"/>
          </p:nvPr>
        </p:nvSpPr>
        <p:spPr/>
        <p:txBody>
          <a:bodyPr/>
          <a:lstStyle/>
          <a:p>
            <a:fld id="{330EA680-D336-4FF7-8B7A-9848BB0A1C32}" type="slidenum">
              <a:rPr lang="en-US" smtClean="0">
                <a:solidFill>
                  <a:prstClr val="white"/>
                </a:solidFill>
              </a:rPr>
              <a:pPr/>
              <a:t>5</a:t>
            </a:fld>
            <a:endParaRPr lang="en-US">
              <a:solidFill>
                <a:prstClr val="white"/>
              </a:solidFill>
            </a:endParaRPr>
          </a:p>
        </p:txBody>
      </p:sp>
      <p:pic>
        <p:nvPicPr>
          <p:cNvPr id="5" name="Picture 4">
            <a:extLst>
              <a:ext uri="{FF2B5EF4-FFF2-40B4-BE49-F238E27FC236}">
                <a16:creationId xmlns:a16="http://schemas.microsoft.com/office/drawing/2014/main" id="{4524BEBE-60B5-471D-84FB-F206F36E8DF3}"/>
              </a:ext>
            </a:extLst>
          </p:cNvPr>
          <p:cNvPicPr>
            <a:picLocks noChangeAspect="1"/>
          </p:cNvPicPr>
          <p:nvPr/>
        </p:nvPicPr>
        <p:blipFill>
          <a:blip r:embed="rId2"/>
          <a:stretch>
            <a:fillRect/>
          </a:stretch>
        </p:blipFill>
        <p:spPr>
          <a:xfrm>
            <a:off x="4835887" y="1616548"/>
            <a:ext cx="7272241" cy="4364432"/>
          </a:xfrm>
          <a:prstGeom prst="rect">
            <a:avLst/>
          </a:prstGeom>
        </p:spPr>
      </p:pic>
    </p:spTree>
    <p:extLst>
      <p:ext uri="{BB962C8B-B14F-4D97-AF65-F5344CB8AC3E}">
        <p14:creationId xmlns:p14="http://schemas.microsoft.com/office/powerpoint/2010/main" val="63672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FBAA4D-6995-43A4-859D-AA3DE44CADC3}"/>
              </a:ext>
            </a:extLst>
          </p:cNvPr>
          <p:cNvSpPr>
            <a:spLocks noGrp="1"/>
          </p:cNvSpPr>
          <p:nvPr>
            <p:ph type="sldNum" sz="quarter" idx="12"/>
          </p:nvPr>
        </p:nvSpPr>
        <p:spPr/>
        <p:txBody>
          <a:bodyPr/>
          <a:lstStyle/>
          <a:p>
            <a:fld id="{330EA680-D336-4FF7-8B7A-9848BB0A1C32}" type="slidenum">
              <a:rPr lang="en-US" smtClean="0">
                <a:solidFill>
                  <a:prstClr val="white"/>
                </a:solidFill>
              </a:rPr>
              <a:pPr/>
              <a:t>6</a:t>
            </a:fld>
            <a:endParaRPr lang="en-US">
              <a:solidFill>
                <a:prstClr val="white"/>
              </a:solidFill>
            </a:endParaRPr>
          </a:p>
        </p:txBody>
      </p:sp>
      <p:sp>
        <p:nvSpPr>
          <p:cNvPr id="5" name="Title 4">
            <a:extLst>
              <a:ext uri="{FF2B5EF4-FFF2-40B4-BE49-F238E27FC236}">
                <a16:creationId xmlns:a16="http://schemas.microsoft.com/office/drawing/2014/main" id="{DE0BEA56-89BB-4913-BBEC-13D5BE8454A7}"/>
              </a:ext>
            </a:extLst>
          </p:cNvPr>
          <p:cNvSpPr>
            <a:spLocks noGrp="1"/>
          </p:cNvSpPr>
          <p:nvPr>
            <p:ph type="title"/>
          </p:nvPr>
        </p:nvSpPr>
        <p:spPr>
          <a:xfrm>
            <a:off x="596058" y="168861"/>
            <a:ext cx="10515600" cy="856845"/>
          </a:xfrm>
        </p:spPr>
        <p:txBody>
          <a:bodyPr>
            <a:normAutofit fontScale="90000"/>
          </a:bodyPr>
          <a:lstStyle/>
          <a:p>
            <a:r>
              <a:rPr lang="en-US"/>
              <a:t>HVAC Zones, WNT Admin Building – Rooftop Units (RTU) &amp; Temperature Control Map</a:t>
            </a:r>
          </a:p>
        </p:txBody>
      </p:sp>
      <p:cxnSp>
        <p:nvCxnSpPr>
          <p:cNvPr id="7" name="Straight Connector 6">
            <a:extLst>
              <a:ext uri="{FF2B5EF4-FFF2-40B4-BE49-F238E27FC236}">
                <a16:creationId xmlns:a16="http://schemas.microsoft.com/office/drawing/2014/main" id="{DA815832-87AA-4811-B382-43DBCE3DA1A4}"/>
              </a:ext>
            </a:extLst>
          </p:cNvPr>
          <p:cNvCxnSpPr>
            <a:cxnSpLocks/>
          </p:cNvCxnSpPr>
          <p:nvPr/>
        </p:nvCxnSpPr>
        <p:spPr>
          <a:xfrm>
            <a:off x="10260918" y="1454449"/>
            <a:ext cx="11476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C3E2BCD-3BBF-41F7-86DD-B40972FFD85A}"/>
              </a:ext>
            </a:extLst>
          </p:cNvPr>
          <p:cNvCxnSpPr>
            <a:cxnSpLocks/>
          </p:cNvCxnSpPr>
          <p:nvPr/>
        </p:nvCxnSpPr>
        <p:spPr>
          <a:xfrm flipV="1">
            <a:off x="10260918" y="1454449"/>
            <a:ext cx="0" cy="208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853C103-8058-4B47-86D3-413E0D3B9116}"/>
              </a:ext>
            </a:extLst>
          </p:cNvPr>
          <p:cNvCxnSpPr>
            <a:cxnSpLocks/>
          </p:cNvCxnSpPr>
          <p:nvPr/>
        </p:nvCxnSpPr>
        <p:spPr>
          <a:xfrm>
            <a:off x="9598132" y="1663103"/>
            <a:ext cx="6627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FBCCC1A-17C0-48D4-9FB1-6C8CE698F962}"/>
              </a:ext>
            </a:extLst>
          </p:cNvPr>
          <p:cNvCxnSpPr>
            <a:cxnSpLocks/>
          </p:cNvCxnSpPr>
          <p:nvPr/>
        </p:nvCxnSpPr>
        <p:spPr>
          <a:xfrm>
            <a:off x="3507178" y="5876831"/>
            <a:ext cx="2301406" cy="6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98670B3-9934-46F5-9D33-878C0485AA48}"/>
              </a:ext>
            </a:extLst>
          </p:cNvPr>
          <p:cNvCxnSpPr>
            <a:cxnSpLocks/>
          </p:cNvCxnSpPr>
          <p:nvPr/>
        </p:nvCxnSpPr>
        <p:spPr>
          <a:xfrm>
            <a:off x="11408521" y="1454449"/>
            <a:ext cx="0" cy="4139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C0F6664-CED0-42BB-A09E-856F9094069E}"/>
              </a:ext>
            </a:extLst>
          </p:cNvPr>
          <p:cNvCxnSpPr>
            <a:cxnSpLocks/>
          </p:cNvCxnSpPr>
          <p:nvPr/>
        </p:nvCxnSpPr>
        <p:spPr>
          <a:xfrm>
            <a:off x="2252247" y="1912673"/>
            <a:ext cx="73448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A805AE6-3093-403C-8085-E87BB0DD2F73}"/>
              </a:ext>
            </a:extLst>
          </p:cNvPr>
          <p:cNvCxnSpPr>
            <a:cxnSpLocks/>
          </p:cNvCxnSpPr>
          <p:nvPr/>
        </p:nvCxnSpPr>
        <p:spPr>
          <a:xfrm>
            <a:off x="9597109" y="1663103"/>
            <a:ext cx="0" cy="248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70EBDC5-0DB0-4914-AD5C-CD73B0369DB5}"/>
              </a:ext>
            </a:extLst>
          </p:cNvPr>
          <p:cNvCxnSpPr>
            <a:cxnSpLocks/>
          </p:cNvCxnSpPr>
          <p:nvPr/>
        </p:nvCxnSpPr>
        <p:spPr>
          <a:xfrm flipH="1">
            <a:off x="534848" y="2296135"/>
            <a:ext cx="30766" cy="2579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BD12B0E-15DC-4EC3-BE99-D657B2094082}"/>
              </a:ext>
            </a:extLst>
          </p:cNvPr>
          <p:cNvCxnSpPr>
            <a:cxnSpLocks/>
          </p:cNvCxnSpPr>
          <p:nvPr/>
        </p:nvCxnSpPr>
        <p:spPr>
          <a:xfrm>
            <a:off x="2252247" y="1454449"/>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5903C8D-A3BA-4B51-9785-B7C0528CD4B8}"/>
              </a:ext>
            </a:extLst>
          </p:cNvPr>
          <p:cNvCxnSpPr>
            <a:cxnSpLocks/>
          </p:cNvCxnSpPr>
          <p:nvPr/>
        </p:nvCxnSpPr>
        <p:spPr>
          <a:xfrm>
            <a:off x="1302011" y="1449549"/>
            <a:ext cx="950236" cy="4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850FF73-1E0D-4F3C-865C-FB989AFAB497}"/>
              </a:ext>
            </a:extLst>
          </p:cNvPr>
          <p:cNvCxnSpPr>
            <a:cxnSpLocks/>
          </p:cNvCxnSpPr>
          <p:nvPr/>
        </p:nvCxnSpPr>
        <p:spPr>
          <a:xfrm>
            <a:off x="540048" y="3429000"/>
            <a:ext cx="47745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A1E2BD0-B1C3-452A-9BCD-E22D02BC112C}"/>
              </a:ext>
            </a:extLst>
          </p:cNvPr>
          <p:cNvCxnSpPr>
            <a:cxnSpLocks/>
          </p:cNvCxnSpPr>
          <p:nvPr/>
        </p:nvCxnSpPr>
        <p:spPr>
          <a:xfrm>
            <a:off x="540048" y="3843755"/>
            <a:ext cx="4443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9AF8AED-17B4-4B3B-ADF9-86316BA0AE2F}"/>
              </a:ext>
            </a:extLst>
          </p:cNvPr>
          <p:cNvCxnSpPr>
            <a:cxnSpLocks/>
          </p:cNvCxnSpPr>
          <p:nvPr/>
        </p:nvCxnSpPr>
        <p:spPr>
          <a:xfrm>
            <a:off x="5314566" y="3732268"/>
            <a:ext cx="37435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55BBF0-9EE2-4494-ADDD-4C0F21ED4F44}"/>
              </a:ext>
            </a:extLst>
          </p:cNvPr>
          <p:cNvCxnSpPr>
            <a:cxnSpLocks/>
          </p:cNvCxnSpPr>
          <p:nvPr/>
        </p:nvCxnSpPr>
        <p:spPr>
          <a:xfrm>
            <a:off x="4983173" y="4092301"/>
            <a:ext cx="4074910" cy="37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20C15F-D943-4A42-864E-A897B8B59E7F}"/>
              </a:ext>
            </a:extLst>
          </p:cNvPr>
          <p:cNvCxnSpPr>
            <a:cxnSpLocks/>
          </p:cNvCxnSpPr>
          <p:nvPr/>
        </p:nvCxnSpPr>
        <p:spPr>
          <a:xfrm>
            <a:off x="4974991" y="3843755"/>
            <a:ext cx="0" cy="248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B9BE37E-7BF7-4057-AB52-0D1DF33FEB70}"/>
              </a:ext>
            </a:extLst>
          </p:cNvPr>
          <p:cNvCxnSpPr>
            <a:cxnSpLocks/>
          </p:cNvCxnSpPr>
          <p:nvPr/>
        </p:nvCxnSpPr>
        <p:spPr>
          <a:xfrm>
            <a:off x="5314566" y="3429000"/>
            <a:ext cx="0" cy="300708"/>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F74EB58-3086-46F1-9CC2-83EDF9E8FDAA}"/>
              </a:ext>
            </a:extLst>
          </p:cNvPr>
          <p:cNvSpPr/>
          <p:nvPr/>
        </p:nvSpPr>
        <p:spPr>
          <a:xfrm>
            <a:off x="10260407" y="1452838"/>
            <a:ext cx="1148625" cy="2318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495F7E6-027A-4614-ADCB-8B077EDF1FD3}"/>
              </a:ext>
            </a:extLst>
          </p:cNvPr>
          <p:cNvSpPr/>
          <p:nvPr/>
        </p:nvSpPr>
        <p:spPr>
          <a:xfrm>
            <a:off x="10156593" y="1660104"/>
            <a:ext cx="1251928" cy="3095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TextBox 44">
            <a:extLst>
              <a:ext uri="{FF2B5EF4-FFF2-40B4-BE49-F238E27FC236}">
                <a16:creationId xmlns:a16="http://schemas.microsoft.com/office/drawing/2014/main" id="{95CE8500-9EF8-4E24-8240-98885E84D4DD}"/>
              </a:ext>
            </a:extLst>
          </p:cNvPr>
          <p:cNvSpPr txBox="1"/>
          <p:nvPr/>
        </p:nvSpPr>
        <p:spPr>
          <a:xfrm>
            <a:off x="10192026" y="2946292"/>
            <a:ext cx="1202835" cy="1200329"/>
          </a:xfrm>
          <a:prstGeom prst="rect">
            <a:avLst/>
          </a:prstGeom>
          <a:noFill/>
        </p:spPr>
        <p:txBody>
          <a:bodyPr wrap="square" rtlCol="0">
            <a:spAutoFit/>
          </a:bodyPr>
          <a:lstStyle/>
          <a:p>
            <a:r>
              <a:rPr lang="en-US" sz="1200"/>
              <a:t>RTU-1/HAC-15, Office, Files, Reception, Conference Room, Office</a:t>
            </a:r>
          </a:p>
        </p:txBody>
      </p:sp>
      <p:sp>
        <p:nvSpPr>
          <p:cNvPr id="46" name="Oval 45">
            <a:extLst>
              <a:ext uri="{FF2B5EF4-FFF2-40B4-BE49-F238E27FC236}">
                <a16:creationId xmlns:a16="http://schemas.microsoft.com/office/drawing/2014/main" id="{7D8800DA-B749-4417-9B3F-3535D5581986}"/>
              </a:ext>
            </a:extLst>
          </p:cNvPr>
          <p:cNvSpPr/>
          <p:nvPr/>
        </p:nvSpPr>
        <p:spPr>
          <a:xfrm>
            <a:off x="10662886" y="2418032"/>
            <a:ext cx="497090" cy="2031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TC</a:t>
            </a:r>
          </a:p>
        </p:txBody>
      </p:sp>
      <p:cxnSp>
        <p:nvCxnSpPr>
          <p:cNvPr id="47" name="Straight Connector 46">
            <a:extLst>
              <a:ext uri="{FF2B5EF4-FFF2-40B4-BE49-F238E27FC236}">
                <a16:creationId xmlns:a16="http://schemas.microsoft.com/office/drawing/2014/main" id="{8B976558-AF35-4116-B75F-D780252CDB66}"/>
              </a:ext>
            </a:extLst>
          </p:cNvPr>
          <p:cNvCxnSpPr>
            <a:cxnSpLocks/>
          </p:cNvCxnSpPr>
          <p:nvPr/>
        </p:nvCxnSpPr>
        <p:spPr>
          <a:xfrm>
            <a:off x="9058083" y="3736870"/>
            <a:ext cx="0" cy="374352"/>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E0EE67C7-D1C4-4B0A-B3EB-9E1B960C3140}"/>
              </a:ext>
            </a:extLst>
          </p:cNvPr>
          <p:cNvSpPr/>
          <p:nvPr/>
        </p:nvSpPr>
        <p:spPr>
          <a:xfrm>
            <a:off x="9028420" y="1921116"/>
            <a:ext cx="286903" cy="7001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CFFA53E-927B-4016-8F38-81189A87D1DD}"/>
              </a:ext>
            </a:extLst>
          </p:cNvPr>
          <p:cNvSpPr/>
          <p:nvPr/>
        </p:nvSpPr>
        <p:spPr>
          <a:xfrm>
            <a:off x="9315324" y="1912159"/>
            <a:ext cx="330877" cy="14654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9C4E136-4007-44C2-BEDB-EF8F609ACDB4}"/>
              </a:ext>
            </a:extLst>
          </p:cNvPr>
          <p:cNvSpPr/>
          <p:nvPr/>
        </p:nvSpPr>
        <p:spPr>
          <a:xfrm>
            <a:off x="9596087" y="1654178"/>
            <a:ext cx="564081" cy="171468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728154A7-2EF5-46BF-82F3-E0B1AE06A613}"/>
              </a:ext>
            </a:extLst>
          </p:cNvPr>
          <p:cNvSpPr txBox="1"/>
          <p:nvPr/>
        </p:nvSpPr>
        <p:spPr>
          <a:xfrm>
            <a:off x="9030212" y="1605563"/>
            <a:ext cx="1202835" cy="1015663"/>
          </a:xfrm>
          <a:prstGeom prst="rect">
            <a:avLst/>
          </a:prstGeom>
          <a:noFill/>
        </p:spPr>
        <p:txBody>
          <a:bodyPr wrap="square" rtlCol="0">
            <a:spAutoFit/>
          </a:bodyPr>
          <a:lstStyle/>
          <a:p>
            <a:r>
              <a:rPr lang="en-US" sz="1200"/>
              <a:t>RTU-3/HAC-14, Office, Bathroom, Corridor, Plan Room</a:t>
            </a:r>
          </a:p>
        </p:txBody>
      </p:sp>
      <p:sp>
        <p:nvSpPr>
          <p:cNvPr id="53" name="Oval 52">
            <a:extLst>
              <a:ext uri="{FF2B5EF4-FFF2-40B4-BE49-F238E27FC236}">
                <a16:creationId xmlns:a16="http://schemas.microsoft.com/office/drawing/2014/main" id="{372B5144-21A8-4A2B-A5C2-AB75EA1B296F}"/>
              </a:ext>
            </a:extLst>
          </p:cNvPr>
          <p:cNvSpPr/>
          <p:nvPr/>
        </p:nvSpPr>
        <p:spPr>
          <a:xfrm>
            <a:off x="9569496" y="2401904"/>
            <a:ext cx="497090" cy="2031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TC</a:t>
            </a:r>
          </a:p>
        </p:txBody>
      </p:sp>
      <p:sp>
        <p:nvSpPr>
          <p:cNvPr id="54" name="Rectangle 53">
            <a:extLst>
              <a:ext uri="{FF2B5EF4-FFF2-40B4-BE49-F238E27FC236}">
                <a16:creationId xmlns:a16="http://schemas.microsoft.com/office/drawing/2014/main" id="{98FD223E-0C15-4B18-AE4A-BE5C1510529F}"/>
              </a:ext>
            </a:extLst>
          </p:cNvPr>
          <p:cNvSpPr/>
          <p:nvPr/>
        </p:nvSpPr>
        <p:spPr>
          <a:xfrm>
            <a:off x="7977992" y="1921116"/>
            <a:ext cx="1057080" cy="181371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98B54F5-9B2F-4934-968F-4CE7853C24D2}"/>
              </a:ext>
            </a:extLst>
          </p:cNvPr>
          <p:cNvSpPr/>
          <p:nvPr/>
        </p:nvSpPr>
        <p:spPr>
          <a:xfrm>
            <a:off x="9047090" y="2589578"/>
            <a:ext cx="267724" cy="114013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4539044B-1D4B-4DE1-85C4-6795BEC144EA}"/>
              </a:ext>
            </a:extLst>
          </p:cNvPr>
          <p:cNvSpPr txBox="1"/>
          <p:nvPr/>
        </p:nvSpPr>
        <p:spPr>
          <a:xfrm>
            <a:off x="7963413" y="1897858"/>
            <a:ext cx="1202835" cy="461665"/>
          </a:xfrm>
          <a:prstGeom prst="rect">
            <a:avLst/>
          </a:prstGeom>
          <a:noFill/>
        </p:spPr>
        <p:txBody>
          <a:bodyPr wrap="square" rtlCol="0">
            <a:spAutoFit/>
          </a:bodyPr>
          <a:lstStyle/>
          <a:p>
            <a:r>
              <a:rPr lang="en-US" sz="1200"/>
              <a:t>RTU-13/HAC-13, Storage</a:t>
            </a:r>
          </a:p>
        </p:txBody>
      </p:sp>
      <p:sp>
        <p:nvSpPr>
          <p:cNvPr id="57" name="Oval 56">
            <a:extLst>
              <a:ext uri="{FF2B5EF4-FFF2-40B4-BE49-F238E27FC236}">
                <a16:creationId xmlns:a16="http://schemas.microsoft.com/office/drawing/2014/main" id="{EF245BBB-5AC6-40A9-83FF-D767149DE891}"/>
              </a:ext>
            </a:extLst>
          </p:cNvPr>
          <p:cNvSpPr/>
          <p:nvPr/>
        </p:nvSpPr>
        <p:spPr>
          <a:xfrm>
            <a:off x="8610600" y="2641454"/>
            <a:ext cx="497090" cy="2031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TC</a:t>
            </a:r>
          </a:p>
        </p:txBody>
      </p:sp>
      <p:sp>
        <p:nvSpPr>
          <p:cNvPr id="58" name="Rectangle 57">
            <a:extLst>
              <a:ext uri="{FF2B5EF4-FFF2-40B4-BE49-F238E27FC236}">
                <a16:creationId xmlns:a16="http://schemas.microsoft.com/office/drawing/2014/main" id="{CCF6F58B-98FF-445E-B3AE-35620B98B4AB}"/>
              </a:ext>
            </a:extLst>
          </p:cNvPr>
          <p:cNvSpPr/>
          <p:nvPr/>
        </p:nvSpPr>
        <p:spPr>
          <a:xfrm>
            <a:off x="6920657" y="1911649"/>
            <a:ext cx="1057080" cy="18252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7F61D8C-D686-4ECA-918B-53A3F06F5C19}"/>
              </a:ext>
            </a:extLst>
          </p:cNvPr>
          <p:cNvSpPr txBox="1"/>
          <p:nvPr/>
        </p:nvSpPr>
        <p:spPr>
          <a:xfrm>
            <a:off x="6866182" y="1904232"/>
            <a:ext cx="1202835" cy="461665"/>
          </a:xfrm>
          <a:prstGeom prst="rect">
            <a:avLst/>
          </a:prstGeom>
          <a:noFill/>
        </p:spPr>
        <p:txBody>
          <a:bodyPr wrap="square" rtlCol="0">
            <a:spAutoFit/>
          </a:bodyPr>
          <a:lstStyle/>
          <a:p>
            <a:r>
              <a:rPr lang="en-US" sz="1200"/>
              <a:t>RTU-12/HAC-12, Storage</a:t>
            </a:r>
          </a:p>
        </p:txBody>
      </p:sp>
      <p:sp>
        <p:nvSpPr>
          <p:cNvPr id="60" name="Oval 59">
            <a:extLst>
              <a:ext uri="{FF2B5EF4-FFF2-40B4-BE49-F238E27FC236}">
                <a16:creationId xmlns:a16="http://schemas.microsoft.com/office/drawing/2014/main" id="{4F8C33EE-2269-4820-B1A5-D32D3AA2929E}"/>
              </a:ext>
            </a:extLst>
          </p:cNvPr>
          <p:cNvSpPr/>
          <p:nvPr/>
        </p:nvSpPr>
        <p:spPr>
          <a:xfrm>
            <a:off x="7390895" y="2467641"/>
            <a:ext cx="497090" cy="2031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TC</a:t>
            </a:r>
          </a:p>
        </p:txBody>
      </p:sp>
      <p:sp>
        <p:nvSpPr>
          <p:cNvPr id="61" name="Rectangle 60">
            <a:extLst>
              <a:ext uri="{FF2B5EF4-FFF2-40B4-BE49-F238E27FC236}">
                <a16:creationId xmlns:a16="http://schemas.microsoft.com/office/drawing/2014/main" id="{07FC4CB7-7511-470A-B936-C301736F8203}"/>
              </a:ext>
            </a:extLst>
          </p:cNvPr>
          <p:cNvSpPr/>
          <p:nvPr/>
        </p:nvSpPr>
        <p:spPr>
          <a:xfrm>
            <a:off x="5873027" y="1926685"/>
            <a:ext cx="1057080" cy="183457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FEAA3F9B-DC6D-4682-A6C6-E7A559CFDB55}"/>
              </a:ext>
            </a:extLst>
          </p:cNvPr>
          <p:cNvSpPr txBox="1"/>
          <p:nvPr/>
        </p:nvSpPr>
        <p:spPr>
          <a:xfrm>
            <a:off x="5853858" y="1912575"/>
            <a:ext cx="1202835" cy="461665"/>
          </a:xfrm>
          <a:prstGeom prst="rect">
            <a:avLst/>
          </a:prstGeom>
          <a:noFill/>
        </p:spPr>
        <p:txBody>
          <a:bodyPr wrap="square" rtlCol="0">
            <a:spAutoFit/>
          </a:bodyPr>
          <a:lstStyle/>
          <a:p>
            <a:r>
              <a:rPr lang="en-US" sz="1200"/>
              <a:t>Sanyo AC,</a:t>
            </a:r>
          </a:p>
          <a:p>
            <a:r>
              <a:rPr lang="en-US" sz="1200"/>
              <a:t>EMOC</a:t>
            </a:r>
          </a:p>
        </p:txBody>
      </p:sp>
      <p:cxnSp>
        <p:nvCxnSpPr>
          <p:cNvPr id="68" name="Straight Connector 67">
            <a:extLst>
              <a:ext uri="{FF2B5EF4-FFF2-40B4-BE49-F238E27FC236}">
                <a16:creationId xmlns:a16="http://schemas.microsoft.com/office/drawing/2014/main" id="{E809C41D-4EE3-4B40-85BF-CB764B43107C}"/>
              </a:ext>
            </a:extLst>
          </p:cNvPr>
          <p:cNvCxnSpPr>
            <a:cxnSpLocks/>
          </p:cNvCxnSpPr>
          <p:nvPr/>
        </p:nvCxnSpPr>
        <p:spPr>
          <a:xfrm>
            <a:off x="4760199" y="1873543"/>
            <a:ext cx="0" cy="239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A020DDF-094F-4E4F-92A6-FC7AE01B22D5}"/>
              </a:ext>
            </a:extLst>
          </p:cNvPr>
          <p:cNvCxnSpPr>
            <a:cxnSpLocks/>
          </p:cNvCxnSpPr>
          <p:nvPr/>
        </p:nvCxnSpPr>
        <p:spPr>
          <a:xfrm>
            <a:off x="8691404" y="5759359"/>
            <a:ext cx="104071" cy="11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C6914FF-118E-4DC4-ABAA-D5ACF9C4D1AC}"/>
              </a:ext>
            </a:extLst>
          </p:cNvPr>
          <p:cNvCxnSpPr>
            <a:cxnSpLocks/>
          </p:cNvCxnSpPr>
          <p:nvPr/>
        </p:nvCxnSpPr>
        <p:spPr>
          <a:xfrm flipH="1">
            <a:off x="8382514" y="5759359"/>
            <a:ext cx="114555" cy="11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7BEA886-8409-49B8-B57B-E104BBC4FF3F}"/>
              </a:ext>
            </a:extLst>
          </p:cNvPr>
          <p:cNvCxnSpPr>
            <a:cxnSpLocks/>
          </p:cNvCxnSpPr>
          <p:nvPr/>
        </p:nvCxnSpPr>
        <p:spPr>
          <a:xfrm>
            <a:off x="8383024" y="5449579"/>
            <a:ext cx="412451" cy="485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CF2E5CA-DD3B-4DEB-AFC2-A2BA9C824A59}"/>
              </a:ext>
            </a:extLst>
          </p:cNvPr>
          <p:cNvCxnSpPr>
            <a:cxnSpLocks/>
          </p:cNvCxnSpPr>
          <p:nvPr/>
        </p:nvCxnSpPr>
        <p:spPr>
          <a:xfrm>
            <a:off x="8383024" y="5449579"/>
            <a:ext cx="0" cy="429583"/>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824CEC6-93CE-4DC8-96A4-E2346CEBDCA4}"/>
              </a:ext>
            </a:extLst>
          </p:cNvPr>
          <p:cNvCxnSpPr>
            <a:cxnSpLocks/>
          </p:cNvCxnSpPr>
          <p:nvPr/>
        </p:nvCxnSpPr>
        <p:spPr>
          <a:xfrm>
            <a:off x="8805448" y="5449579"/>
            <a:ext cx="0" cy="441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BD84BB1-F52E-4878-AEC3-7C33F831A19C}"/>
              </a:ext>
            </a:extLst>
          </p:cNvPr>
          <p:cNvCxnSpPr>
            <a:cxnSpLocks/>
          </p:cNvCxnSpPr>
          <p:nvPr/>
        </p:nvCxnSpPr>
        <p:spPr>
          <a:xfrm flipH="1">
            <a:off x="8374841" y="5557557"/>
            <a:ext cx="114555" cy="11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6B18DBE-C9DC-4F16-9695-1A21E9EA8B03}"/>
              </a:ext>
            </a:extLst>
          </p:cNvPr>
          <p:cNvCxnSpPr>
            <a:cxnSpLocks/>
          </p:cNvCxnSpPr>
          <p:nvPr/>
        </p:nvCxnSpPr>
        <p:spPr>
          <a:xfrm flipH="1" flipV="1">
            <a:off x="8666855" y="5549302"/>
            <a:ext cx="138593" cy="115069"/>
          </a:xfrm>
          <a:prstGeom prst="line">
            <a:avLst/>
          </a:prstGeom>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7D608572-7B17-4FF5-925B-398C7C71A79E}"/>
              </a:ext>
            </a:extLst>
          </p:cNvPr>
          <p:cNvSpPr/>
          <p:nvPr/>
        </p:nvSpPr>
        <p:spPr>
          <a:xfrm>
            <a:off x="8814909" y="5212426"/>
            <a:ext cx="2616815" cy="37142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F78E82B8-CCC3-4AF5-AD69-C98C073EB5A6}"/>
              </a:ext>
            </a:extLst>
          </p:cNvPr>
          <p:cNvCxnSpPr>
            <a:cxnSpLocks/>
          </p:cNvCxnSpPr>
          <p:nvPr/>
        </p:nvCxnSpPr>
        <p:spPr>
          <a:xfrm>
            <a:off x="9314304" y="5583854"/>
            <a:ext cx="20937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B6CFFE5-B948-4C02-B12B-D21E913A70B0}"/>
              </a:ext>
            </a:extLst>
          </p:cNvPr>
          <p:cNvCxnSpPr>
            <a:cxnSpLocks/>
          </p:cNvCxnSpPr>
          <p:nvPr/>
        </p:nvCxnSpPr>
        <p:spPr>
          <a:xfrm>
            <a:off x="5127391" y="3996155"/>
            <a:ext cx="0" cy="248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9ECD192-BFBF-4E11-BB3A-5A0EDF295C27}"/>
              </a:ext>
            </a:extLst>
          </p:cNvPr>
          <p:cNvCxnSpPr>
            <a:cxnSpLocks/>
          </p:cNvCxnSpPr>
          <p:nvPr/>
        </p:nvCxnSpPr>
        <p:spPr>
          <a:xfrm>
            <a:off x="9314814" y="5583854"/>
            <a:ext cx="0" cy="295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4E2073C-6146-4C08-87BD-7A6097212935}"/>
              </a:ext>
            </a:extLst>
          </p:cNvPr>
          <p:cNvCxnSpPr>
            <a:cxnSpLocks/>
          </p:cNvCxnSpPr>
          <p:nvPr/>
        </p:nvCxnSpPr>
        <p:spPr>
          <a:xfrm>
            <a:off x="8800977" y="5887434"/>
            <a:ext cx="5138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9A18ED5-55C5-4F7F-A7C1-CD1BBF98B8BB}"/>
              </a:ext>
            </a:extLst>
          </p:cNvPr>
          <p:cNvCxnSpPr>
            <a:cxnSpLocks/>
          </p:cNvCxnSpPr>
          <p:nvPr/>
        </p:nvCxnSpPr>
        <p:spPr>
          <a:xfrm>
            <a:off x="7868677" y="5869599"/>
            <a:ext cx="5138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8ACACC6-0B8A-4B51-A520-56FD120FC054}"/>
              </a:ext>
            </a:extLst>
          </p:cNvPr>
          <p:cNvCxnSpPr>
            <a:cxnSpLocks/>
          </p:cNvCxnSpPr>
          <p:nvPr/>
        </p:nvCxnSpPr>
        <p:spPr>
          <a:xfrm>
            <a:off x="7868677" y="5539739"/>
            <a:ext cx="0" cy="329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25C0D6-B2FA-4A6C-B083-9D43497BBCD8}"/>
              </a:ext>
            </a:extLst>
          </p:cNvPr>
          <p:cNvCxnSpPr>
            <a:cxnSpLocks/>
          </p:cNvCxnSpPr>
          <p:nvPr/>
        </p:nvCxnSpPr>
        <p:spPr>
          <a:xfrm>
            <a:off x="5749582" y="5539738"/>
            <a:ext cx="2142690" cy="9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A067B76-F4BA-4FBA-A5F2-EB7BFA539EE2}"/>
              </a:ext>
            </a:extLst>
          </p:cNvPr>
          <p:cNvCxnSpPr>
            <a:cxnSpLocks/>
          </p:cNvCxnSpPr>
          <p:nvPr/>
        </p:nvCxnSpPr>
        <p:spPr>
          <a:xfrm>
            <a:off x="5753677" y="5556672"/>
            <a:ext cx="0" cy="329860"/>
          </a:xfrm>
          <a:prstGeom prst="line">
            <a:avLst/>
          </a:prstGeom>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E7F53868-0B63-48FD-886A-776AD67BB001}"/>
              </a:ext>
            </a:extLst>
          </p:cNvPr>
          <p:cNvSpPr/>
          <p:nvPr/>
        </p:nvSpPr>
        <p:spPr>
          <a:xfrm>
            <a:off x="5769982" y="5228056"/>
            <a:ext cx="2603069" cy="32986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D6E2989-C525-41C3-AFE2-F0B2BB90D0A8}"/>
              </a:ext>
            </a:extLst>
          </p:cNvPr>
          <p:cNvSpPr/>
          <p:nvPr/>
        </p:nvSpPr>
        <p:spPr>
          <a:xfrm>
            <a:off x="6212859" y="3744524"/>
            <a:ext cx="3673355" cy="13021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40654240-D0C1-4DE4-8576-4146D5381990}"/>
              </a:ext>
            </a:extLst>
          </p:cNvPr>
          <p:cNvSpPr/>
          <p:nvPr/>
        </p:nvSpPr>
        <p:spPr>
          <a:xfrm>
            <a:off x="8363078" y="5232677"/>
            <a:ext cx="513827" cy="21945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007ECC2C-8130-480F-AE3B-55E98FFE8A51}"/>
              </a:ext>
            </a:extLst>
          </p:cNvPr>
          <p:cNvSpPr/>
          <p:nvPr/>
        </p:nvSpPr>
        <p:spPr>
          <a:xfrm>
            <a:off x="8810300" y="5505785"/>
            <a:ext cx="513827" cy="37337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BB4B1233-1AEB-476D-8EF1-925DC3B40127}"/>
              </a:ext>
            </a:extLst>
          </p:cNvPr>
          <p:cNvSpPr/>
          <p:nvPr/>
        </p:nvSpPr>
        <p:spPr>
          <a:xfrm>
            <a:off x="7851041" y="5420701"/>
            <a:ext cx="545744" cy="44889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98AFF7AD-A25F-4379-A690-1E56E0952F10}"/>
              </a:ext>
            </a:extLst>
          </p:cNvPr>
          <p:cNvSpPr/>
          <p:nvPr/>
        </p:nvSpPr>
        <p:spPr>
          <a:xfrm>
            <a:off x="8764177" y="5259168"/>
            <a:ext cx="497090" cy="2031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TC</a:t>
            </a:r>
          </a:p>
        </p:txBody>
      </p:sp>
      <p:sp>
        <p:nvSpPr>
          <p:cNvPr id="121" name="Rectangle 120">
            <a:extLst>
              <a:ext uri="{FF2B5EF4-FFF2-40B4-BE49-F238E27FC236}">
                <a16:creationId xmlns:a16="http://schemas.microsoft.com/office/drawing/2014/main" id="{586617AD-880F-458D-A242-C7B600B097BB}"/>
              </a:ext>
            </a:extLst>
          </p:cNvPr>
          <p:cNvSpPr/>
          <p:nvPr/>
        </p:nvSpPr>
        <p:spPr>
          <a:xfrm>
            <a:off x="10525318" y="4749748"/>
            <a:ext cx="882693" cy="47830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611614D5-FE5B-4C9B-AB23-67501E049DD6}"/>
              </a:ext>
            </a:extLst>
          </p:cNvPr>
          <p:cNvSpPr/>
          <p:nvPr/>
        </p:nvSpPr>
        <p:spPr>
          <a:xfrm>
            <a:off x="9873275" y="3343900"/>
            <a:ext cx="284339" cy="171468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9A04AEA4-01E9-4F56-BD02-A990CEF87E53}"/>
              </a:ext>
            </a:extLst>
          </p:cNvPr>
          <p:cNvSpPr/>
          <p:nvPr/>
        </p:nvSpPr>
        <p:spPr>
          <a:xfrm>
            <a:off x="10156082" y="4758704"/>
            <a:ext cx="398038" cy="2998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380F1F45-017F-4598-86A1-4796DD974924}"/>
              </a:ext>
            </a:extLst>
          </p:cNvPr>
          <p:cNvSpPr/>
          <p:nvPr/>
        </p:nvSpPr>
        <p:spPr>
          <a:xfrm>
            <a:off x="8795475" y="5037636"/>
            <a:ext cx="2041646" cy="18921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76FF02A5-CA81-4DE7-87B9-BC8E64B3DBE8}"/>
              </a:ext>
            </a:extLst>
          </p:cNvPr>
          <p:cNvSpPr txBox="1"/>
          <p:nvPr/>
        </p:nvSpPr>
        <p:spPr>
          <a:xfrm>
            <a:off x="6951079" y="3730176"/>
            <a:ext cx="1962782" cy="1015663"/>
          </a:xfrm>
          <a:prstGeom prst="rect">
            <a:avLst/>
          </a:prstGeom>
          <a:noFill/>
        </p:spPr>
        <p:txBody>
          <a:bodyPr wrap="square" rtlCol="0">
            <a:spAutoFit/>
          </a:bodyPr>
          <a:lstStyle/>
          <a:p>
            <a:r>
              <a:rPr lang="en-US" sz="1200"/>
              <a:t>RTU-4/HAC-7, Corridor, Lounge, Lunch, Reception, Restrooms, Parks and Recreation Offices, </a:t>
            </a:r>
          </a:p>
        </p:txBody>
      </p:sp>
      <p:sp>
        <p:nvSpPr>
          <p:cNvPr id="126" name="Rectangle 125">
            <a:extLst>
              <a:ext uri="{FF2B5EF4-FFF2-40B4-BE49-F238E27FC236}">
                <a16:creationId xmlns:a16="http://schemas.microsoft.com/office/drawing/2014/main" id="{59F57454-78DF-4075-BF46-9CF9E630D04B}"/>
              </a:ext>
            </a:extLst>
          </p:cNvPr>
          <p:cNvSpPr/>
          <p:nvPr/>
        </p:nvSpPr>
        <p:spPr>
          <a:xfrm>
            <a:off x="4980619" y="3731071"/>
            <a:ext cx="1388473" cy="38680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3830456-33F0-4647-8C70-30A23C105FEA}"/>
              </a:ext>
            </a:extLst>
          </p:cNvPr>
          <p:cNvSpPr/>
          <p:nvPr/>
        </p:nvSpPr>
        <p:spPr>
          <a:xfrm>
            <a:off x="9305450" y="3360026"/>
            <a:ext cx="575239" cy="3896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2CE4717A-88CA-48DE-85B3-3830F2A404EB}"/>
              </a:ext>
            </a:extLst>
          </p:cNvPr>
          <p:cNvSpPr/>
          <p:nvPr/>
        </p:nvSpPr>
        <p:spPr>
          <a:xfrm>
            <a:off x="6212349" y="4834858"/>
            <a:ext cx="2625766" cy="4027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6D8D5843-10C3-40E1-A3A0-4C9C9D8E409F}"/>
              </a:ext>
            </a:extLst>
          </p:cNvPr>
          <p:cNvSpPr txBox="1"/>
          <p:nvPr/>
        </p:nvSpPr>
        <p:spPr>
          <a:xfrm>
            <a:off x="9480762" y="5087547"/>
            <a:ext cx="1801988" cy="461665"/>
          </a:xfrm>
          <a:prstGeom prst="rect">
            <a:avLst/>
          </a:prstGeom>
          <a:noFill/>
        </p:spPr>
        <p:txBody>
          <a:bodyPr wrap="square" rtlCol="0">
            <a:spAutoFit/>
          </a:bodyPr>
          <a:lstStyle/>
          <a:p>
            <a:r>
              <a:rPr lang="en-US" sz="1200"/>
              <a:t>RTU-2/HAC-8, Offices, Waiting room, Corridor </a:t>
            </a:r>
          </a:p>
        </p:txBody>
      </p:sp>
      <p:sp>
        <p:nvSpPr>
          <p:cNvPr id="130" name="Oval 129">
            <a:extLst>
              <a:ext uri="{FF2B5EF4-FFF2-40B4-BE49-F238E27FC236}">
                <a16:creationId xmlns:a16="http://schemas.microsoft.com/office/drawing/2014/main" id="{6F918BF1-A3D2-4425-8567-4D2D84A2D19F}"/>
              </a:ext>
            </a:extLst>
          </p:cNvPr>
          <p:cNvSpPr/>
          <p:nvPr/>
        </p:nvSpPr>
        <p:spPr>
          <a:xfrm>
            <a:off x="8668982" y="4404514"/>
            <a:ext cx="497090" cy="2031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TC</a:t>
            </a:r>
          </a:p>
        </p:txBody>
      </p:sp>
      <p:sp>
        <p:nvSpPr>
          <p:cNvPr id="131" name="TextBox 130">
            <a:extLst>
              <a:ext uri="{FF2B5EF4-FFF2-40B4-BE49-F238E27FC236}">
                <a16:creationId xmlns:a16="http://schemas.microsoft.com/office/drawing/2014/main" id="{3DD03CFE-5AA6-4D88-9259-4802C47E229D}"/>
              </a:ext>
            </a:extLst>
          </p:cNvPr>
          <p:cNvSpPr txBox="1"/>
          <p:nvPr/>
        </p:nvSpPr>
        <p:spPr>
          <a:xfrm>
            <a:off x="10323054" y="2599942"/>
            <a:ext cx="1202835" cy="276999"/>
          </a:xfrm>
          <a:prstGeom prst="rect">
            <a:avLst/>
          </a:prstGeom>
          <a:noFill/>
        </p:spPr>
        <p:txBody>
          <a:bodyPr wrap="square" rtlCol="0">
            <a:spAutoFit/>
          </a:bodyPr>
          <a:lstStyle/>
          <a:p>
            <a:r>
              <a:rPr lang="en-US" sz="1200"/>
              <a:t>SP=68, Act=70</a:t>
            </a:r>
          </a:p>
        </p:txBody>
      </p:sp>
      <p:sp>
        <p:nvSpPr>
          <p:cNvPr id="132" name="TextBox 131">
            <a:extLst>
              <a:ext uri="{FF2B5EF4-FFF2-40B4-BE49-F238E27FC236}">
                <a16:creationId xmlns:a16="http://schemas.microsoft.com/office/drawing/2014/main" id="{DCA205A3-AA24-4336-93D2-6AB71A402907}"/>
              </a:ext>
            </a:extLst>
          </p:cNvPr>
          <p:cNvSpPr txBox="1"/>
          <p:nvPr/>
        </p:nvSpPr>
        <p:spPr>
          <a:xfrm>
            <a:off x="9204855" y="2543848"/>
            <a:ext cx="1202835" cy="276999"/>
          </a:xfrm>
          <a:prstGeom prst="rect">
            <a:avLst/>
          </a:prstGeom>
          <a:noFill/>
        </p:spPr>
        <p:txBody>
          <a:bodyPr wrap="square" rtlCol="0">
            <a:spAutoFit/>
          </a:bodyPr>
          <a:lstStyle/>
          <a:p>
            <a:r>
              <a:rPr lang="en-US" sz="1200"/>
              <a:t>SP=70, Act=70</a:t>
            </a:r>
          </a:p>
        </p:txBody>
      </p:sp>
      <p:sp>
        <p:nvSpPr>
          <p:cNvPr id="133" name="TextBox 132">
            <a:extLst>
              <a:ext uri="{FF2B5EF4-FFF2-40B4-BE49-F238E27FC236}">
                <a16:creationId xmlns:a16="http://schemas.microsoft.com/office/drawing/2014/main" id="{EFC5A143-4E3B-4AFA-8FEB-68940B4D9C04}"/>
              </a:ext>
            </a:extLst>
          </p:cNvPr>
          <p:cNvSpPr txBox="1"/>
          <p:nvPr/>
        </p:nvSpPr>
        <p:spPr>
          <a:xfrm>
            <a:off x="8326189" y="4555551"/>
            <a:ext cx="1202835" cy="276999"/>
          </a:xfrm>
          <a:prstGeom prst="rect">
            <a:avLst/>
          </a:prstGeom>
          <a:noFill/>
        </p:spPr>
        <p:txBody>
          <a:bodyPr wrap="square" rtlCol="0">
            <a:spAutoFit/>
          </a:bodyPr>
          <a:lstStyle/>
          <a:p>
            <a:r>
              <a:rPr lang="en-US" sz="1200"/>
              <a:t>SP=55, Act=72</a:t>
            </a:r>
          </a:p>
        </p:txBody>
      </p:sp>
      <p:sp>
        <p:nvSpPr>
          <p:cNvPr id="134" name="TextBox 133">
            <a:extLst>
              <a:ext uri="{FF2B5EF4-FFF2-40B4-BE49-F238E27FC236}">
                <a16:creationId xmlns:a16="http://schemas.microsoft.com/office/drawing/2014/main" id="{DBDAFBC1-82CF-4CE7-A2C5-DE16702198A9}"/>
              </a:ext>
            </a:extLst>
          </p:cNvPr>
          <p:cNvSpPr txBox="1"/>
          <p:nvPr/>
        </p:nvSpPr>
        <p:spPr>
          <a:xfrm>
            <a:off x="8228068" y="2812756"/>
            <a:ext cx="1202835" cy="276999"/>
          </a:xfrm>
          <a:prstGeom prst="rect">
            <a:avLst/>
          </a:prstGeom>
          <a:noFill/>
        </p:spPr>
        <p:txBody>
          <a:bodyPr wrap="square" rtlCol="0">
            <a:spAutoFit/>
          </a:bodyPr>
          <a:lstStyle/>
          <a:p>
            <a:r>
              <a:rPr lang="en-US" sz="1200"/>
              <a:t>SP=70, Act=70</a:t>
            </a:r>
          </a:p>
        </p:txBody>
      </p:sp>
      <p:sp>
        <p:nvSpPr>
          <p:cNvPr id="135" name="TextBox 134">
            <a:extLst>
              <a:ext uri="{FF2B5EF4-FFF2-40B4-BE49-F238E27FC236}">
                <a16:creationId xmlns:a16="http://schemas.microsoft.com/office/drawing/2014/main" id="{DEFC6B88-07FF-4F86-B547-21A122E3F244}"/>
              </a:ext>
            </a:extLst>
          </p:cNvPr>
          <p:cNvSpPr txBox="1"/>
          <p:nvPr/>
        </p:nvSpPr>
        <p:spPr>
          <a:xfrm>
            <a:off x="7023447" y="2615649"/>
            <a:ext cx="1202835" cy="276999"/>
          </a:xfrm>
          <a:prstGeom prst="rect">
            <a:avLst/>
          </a:prstGeom>
          <a:noFill/>
        </p:spPr>
        <p:txBody>
          <a:bodyPr wrap="square" rtlCol="0">
            <a:spAutoFit/>
          </a:bodyPr>
          <a:lstStyle/>
          <a:p>
            <a:r>
              <a:rPr lang="en-US" sz="1200"/>
              <a:t>SP=67, Act=68</a:t>
            </a:r>
          </a:p>
        </p:txBody>
      </p:sp>
      <p:sp>
        <p:nvSpPr>
          <p:cNvPr id="136" name="TextBox 135">
            <a:extLst>
              <a:ext uri="{FF2B5EF4-FFF2-40B4-BE49-F238E27FC236}">
                <a16:creationId xmlns:a16="http://schemas.microsoft.com/office/drawing/2014/main" id="{8789BFB7-7450-4959-92FF-9ADA9D7D231D}"/>
              </a:ext>
            </a:extLst>
          </p:cNvPr>
          <p:cNvSpPr txBox="1"/>
          <p:nvPr/>
        </p:nvSpPr>
        <p:spPr>
          <a:xfrm>
            <a:off x="8300097" y="5003506"/>
            <a:ext cx="1202835" cy="276999"/>
          </a:xfrm>
          <a:prstGeom prst="rect">
            <a:avLst/>
          </a:prstGeom>
          <a:noFill/>
        </p:spPr>
        <p:txBody>
          <a:bodyPr wrap="square" rtlCol="0">
            <a:spAutoFit/>
          </a:bodyPr>
          <a:lstStyle/>
          <a:p>
            <a:r>
              <a:rPr lang="en-US" sz="1200"/>
              <a:t>SP=70, Act=70</a:t>
            </a:r>
          </a:p>
        </p:txBody>
      </p:sp>
      <p:sp>
        <p:nvSpPr>
          <p:cNvPr id="137" name="Rectangle 136">
            <a:extLst>
              <a:ext uri="{FF2B5EF4-FFF2-40B4-BE49-F238E27FC236}">
                <a16:creationId xmlns:a16="http://schemas.microsoft.com/office/drawing/2014/main" id="{6D7CF5A6-2981-4CAD-989C-E648496F598C}"/>
              </a:ext>
            </a:extLst>
          </p:cNvPr>
          <p:cNvSpPr/>
          <p:nvPr/>
        </p:nvSpPr>
        <p:spPr>
          <a:xfrm>
            <a:off x="548576" y="3402518"/>
            <a:ext cx="4768287" cy="459408"/>
          </a:xfrm>
          <a:prstGeom prst="rect">
            <a:avLst/>
          </a:prstGeom>
          <a:solidFill>
            <a:srgbClr val="C0B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AB004443-FB1E-4124-B3A0-86677B0140AA}"/>
              </a:ext>
            </a:extLst>
          </p:cNvPr>
          <p:cNvSpPr/>
          <p:nvPr/>
        </p:nvSpPr>
        <p:spPr>
          <a:xfrm>
            <a:off x="5070191" y="4087684"/>
            <a:ext cx="1183681" cy="1146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7DA09AA-2E69-4CD2-8197-A6D56B11C382}"/>
              </a:ext>
            </a:extLst>
          </p:cNvPr>
          <p:cNvSpPr/>
          <p:nvPr/>
        </p:nvSpPr>
        <p:spPr>
          <a:xfrm>
            <a:off x="4248260" y="4095737"/>
            <a:ext cx="817079" cy="1792639"/>
          </a:xfrm>
          <a:prstGeom prst="rect">
            <a:avLst/>
          </a:prstGeom>
          <a:solidFill>
            <a:srgbClr val="E08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A6925EC8-9A38-4C42-80C9-2B240B5DC521}"/>
              </a:ext>
            </a:extLst>
          </p:cNvPr>
          <p:cNvSpPr/>
          <p:nvPr/>
        </p:nvSpPr>
        <p:spPr>
          <a:xfrm>
            <a:off x="2855585" y="1918731"/>
            <a:ext cx="3018463" cy="1513854"/>
          </a:xfrm>
          <a:prstGeom prst="rect">
            <a:avLst/>
          </a:prstGeom>
          <a:solidFill>
            <a:srgbClr val="F19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5D050450-2EE3-40AF-9750-133AB005F996}"/>
              </a:ext>
            </a:extLst>
          </p:cNvPr>
          <p:cNvSpPr/>
          <p:nvPr/>
        </p:nvSpPr>
        <p:spPr>
          <a:xfrm>
            <a:off x="5072775" y="5212426"/>
            <a:ext cx="694781" cy="6706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ACFD4667-6980-4E06-9423-F6689F4BEA67}"/>
              </a:ext>
            </a:extLst>
          </p:cNvPr>
          <p:cNvSpPr txBox="1"/>
          <p:nvPr/>
        </p:nvSpPr>
        <p:spPr>
          <a:xfrm>
            <a:off x="5023320" y="4151054"/>
            <a:ext cx="1202835" cy="830997"/>
          </a:xfrm>
          <a:prstGeom prst="rect">
            <a:avLst/>
          </a:prstGeom>
          <a:noFill/>
        </p:spPr>
        <p:txBody>
          <a:bodyPr wrap="square" rtlCol="0">
            <a:spAutoFit/>
          </a:bodyPr>
          <a:lstStyle/>
          <a:p>
            <a:r>
              <a:rPr lang="en-US" sz="1200"/>
              <a:t>RTU-5/HAC-6, Back Half of Commissioner Meeting</a:t>
            </a:r>
          </a:p>
        </p:txBody>
      </p:sp>
      <p:sp>
        <p:nvSpPr>
          <p:cNvPr id="143" name="Oval 142">
            <a:extLst>
              <a:ext uri="{FF2B5EF4-FFF2-40B4-BE49-F238E27FC236}">
                <a16:creationId xmlns:a16="http://schemas.microsoft.com/office/drawing/2014/main" id="{ED59BA4F-5486-4876-891D-68BB71B39A27}"/>
              </a:ext>
            </a:extLst>
          </p:cNvPr>
          <p:cNvSpPr/>
          <p:nvPr/>
        </p:nvSpPr>
        <p:spPr>
          <a:xfrm>
            <a:off x="5777394" y="4821377"/>
            <a:ext cx="497090" cy="2031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TC</a:t>
            </a:r>
          </a:p>
        </p:txBody>
      </p:sp>
      <p:sp>
        <p:nvSpPr>
          <p:cNvPr id="144" name="TextBox 143">
            <a:extLst>
              <a:ext uri="{FF2B5EF4-FFF2-40B4-BE49-F238E27FC236}">
                <a16:creationId xmlns:a16="http://schemas.microsoft.com/office/drawing/2014/main" id="{970AE332-00A5-45B9-9B31-69D0B21D0F25}"/>
              </a:ext>
            </a:extLst>
          </p:cNvPr>
          <p:cNvSpPr txBox="1"/>
          <p:nvPr/>
        </p:nvSpPr>
        <p:spPr>
          <a:xfrm>
            <a:off x="5428925" y="4979062"/>
            <a:ext cx="1202835" cy="276999"/>
          </a:xfrm>
          <a:prstGeom prst="rect">
            <a:avLst/>
          </a:prstGeom>
          <a:noFill/>
        </p:spPr>
        <p:txBody>
          <a:bodyPr wrap="square" rtlCol="0">
            <a:spAutoFit/>
          </a:bodyPr>
          <a:lstStyle/>
          <a:p>
            <a:r>
              <a:rPr lang="en-US" sz="1200"/>
              <a:t>SP=70, Act=70</a:t>
            </a:r>
          </a:p>
        </p:txBody>
      </p:sp>
      <p:sp>
        <p:nvSpPr>
          <p:cNvPr id="145" name="Rectangle 144">
            <a:extLst>
              <a:ext uri="{FF2B5EF4-FFF2-40B4-BE49-F238E27FC236}">
                <a16:creationId xmlns:a16="http://schemas.microsoft.com/office/drawing/2014/main" id="{31DA9D4E-3932-495F-BA04-5F1D08672050}"/>
              </a:ext>
            </a:extLst>
          </p:cNvPr>
          <p:cNvSpPr/>
          <p:nvPr/>
        </p:nvSpPr>
        <p:spPr>
          <a:xfrm>
            <a:off x="3870372" y="3847192"/>
            <a:ext cx="1107944" cy="1004779"/>
          </a:xfrm>
          <a:prstGeom prst="rect">
            <a:avLst/>
          </a:prstGeom>
          <a:solidFill>
            <a:srgbClr val="E08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1E62DF2B-00A2-452D-BF47-3269AAAE3856}"/>
              </a:ext>
            </a:extLst>
          </p:cNvPr>
          <p:cNvSpPr txBox="1"/>
          <p:nvPr/>
        </p:nvSpPr>
        <p:spPr>
          <a:xfrm>
            <a:off x="3896839" y="3850743"/>
            <a:ext cx="1202835" cy="830997"/>
          </a:xfrm>
          <a:prstGeom prst="rect">
            <a:avLst/>
          </a:prstGeom>
          <a:noFill/>
        </p:spPr>
        <p:txBody>
          <a:bodyPr wrap="square" rtlCol="0">
            <a:spAutoFit/>
          </a:bodyPr>
          <a:lstStyle/>
          <a:p>
            <a:r>
              <a:rPr lang="en-US" sz="1200"/>
              <a:t>RTU-6/HAC-5, Back Half of Commissioner Meeting</a:t>
            </a:r>
          </a:p>
        </p:txBody>
      </p:sp>
      <p:sp>
        <p:nvSpPr>
          <p:cNvPr id="147" name="Oval 146">
            <a:extLst>
              <a:ext uri="{FF2B5EF4-FFF2-40B4-BE49-F238E27FC236}">
                <a16:creationId xmlns:a16="http://schemas.microsoft.com/office/drawing/2014/main" id="{EC47A6D7-2E61-4388-9E37-9E2BA78D8495}"/>
              </a:ext>
            </a:extLst>
          </p:cNvPr>
          <p:cNvSpPr/>
          <p:nvPr/>
        </p:nvSpPr>
        <p:spPr>
          <a:xfrm>
            <a:off x="4358764" y="4681740"/>
            <a:ext cx="497090" cy="2031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TC</a:t>
            </a:r>
          </a:p>
        </p:txBody>
      </p:sp>
      <p:sp>
        <p:nvSpPr>
          <p:cNvPr id="151" name="Oval 150">
            <a:extLst>
              <a:ext uri="{FF2B5EF4-FFF2-40B4-BE49-F238E27FC236}">
                <a16:creationId xmlns:a16="http://schemas.microsoft.com/office/drawing/2014/main" id="{CC326B6D-10B8-4E20-B56F-59DAF5B24554}"/>
              </a:ext>
            </a:extLst>
          </p:cNvPr>
          <p:cNvSpPr/>
          <p:nvPr/>
        </p:nvSpPr>
        <p:spPr>
          <a:xfrm>
            <a:off x="2961203" y="1986558"/>
            <a:ext cx="497090" cy="2031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TC</a:t>
            </a:r>
          </a:p>
        </p:txBody>
      </p:sp>
      <p:sp>
        <p:nvSpPr>
          <p:cNvPr id="156" name="TextBox 155">
            <a:extLst>
              <a:ext uri="{FF2B5EF4-FFF2-40B4-BE49-F238E27FC236}">
                <a16:creationId xmlns:a16="http://schemas.microsoft.com/office/drawing/2014/main" id="{7FB09961-022B-4F3D-9137-4DA7E3AAFC03}"/>
              </a:ext>
            </a:extLst>
          </p:cNvPr>
          <p:cNvSpPr txBox="1"/>
          <p:nvPr/>
        </p:nvSpPr>
        <p:spPr>
          <a:xfrm>
            <a:off x="4183966" y="4875443"/>
            <a:ext cx="1202835" cy="276999"/>
          </a:xfrm>
          <a:prstGeom prst="rect">
            <a:avLst/>
          </a:prstGeom>
          <a:noFill/>
        </p:spPr>
        <p:txBody>
          <a:bodyPr wrap="square" rtlCol="0">
            <a:spAutoFit/>
          </a:bodyPr>
          <a:lstStyle/>
          <a:p>
            <a:r>
              <a:rPr lang="en-US" sz="1200"/>
              <a:t>SP=71, Act=71</a:t>
            </a:r>
          </a:p>
        </p:txBody>
      </p:sp>
      <p:sp>
        <p:nvSpPr>
          <p:cNvPr id="157" name="Rectangle 156">
            <a:extLst>
              <a:ext uri="{FF2B5EF4-FFF2-40B4-BE49-F238E27FC236}">
                <a16:creationId xmlns:a16="http://schemas.microsoft.com/office/drawing/2014/main" id="{8F28C5BF-56B2-4EDD-8105-68558876B180}"/>
              </a:ext>
            </a:extLst>
          </p:cNvPr>
          <p:cNvSpPr/>
          <p:nvPr/>
        </p:nvSpPr>
        <p:spPr>
          <a:xfrm>
            <a:off x="5314492" y="3429000"/>
            <a:ext cx="567900" cy="342273"/>
          </a:xfrm>
          <a:prstGeom prst="rect">
            <a:avLst/>
          </a:prstGeom>
          <a:solidFill>
            <a:srgbClr val="F19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a:extLst>
              <a:ext uri="{FF2B5EF4-FFF2-40B4-BE49-F238E27FC236}">
                <a16:creationId xmlns:a16="http://schemas.microsoft.com/office/drawing/2014/main" id="{BF7C05B7-40CB-42BC-B520-6EAB230DB528}"/>
              </a:ext>
            </a:extLst>
          </p:cNvPr>
          <p:cNvSpPr txBox="1"/>
          <p:nvPr/>
        </p:nvSpPr>
        <p:spPr>
          <a:xfrm>
            <a:off x="2936903" y="2239191"/>
            <a:ext cx="2911429" cy="1200329"/>
          </a:xfrm>
          <a:prstGeom prst="rect">
            <a:avLst/>
          </a:prstGeom>
          <a:noFill/>
        </p:spPr>
        <p:txBody>
          <a:bodyPr wrap="square" rtlCol="0">
            <a:spAutoFit/>
          </a:bodyPr>
          <a:lstStyle/>
          <a:p>
            <a:r>
              <a:rPr lang="en-US" sz="1200"/>
              <a:t>RTU-5/Trane, Woman’s Restroom, Men’s Restroom, Locker Room, Conference Room, Records, Processing, Cell#1, Cell#2, Roll, Call, Sgt’s Office, Dark Room, TSU, Locker Rooms, Lunch Room, General Area </a:t>
            </a:r>
          </a:p>
        </p:txBody>
      </p:sp>
      <p:sp>
        <p:nvSpPr>
          <p:cNvPr id="159" name="Rectangle 158">
            <a:extLst>
              <a:ext uri="{FF2B5EF4-FFF2-40B4-BE49-F238E27FC236}">
                <a16:creationId xmlns:a16="http://schemas.microsoft.com/office/drawing/2014/main" id="{A432ACF0-CA64-4459-A357-93073A3E94A7}"/>
              </a:ext>
            </a:extLst>
          </p:cNvPr>
          <p:cNvSpPr/>
          <p:nvPr/>
        </p:nvSpPr>
        <p:spPr>
          <a:xfrm>
            <a:off x="528805" y="3826396"/>
            <a:ext cx="1057080" cy="104904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4FB608B7-4147-4D1C-8696-F8FE18D7E533}"/>
              </a:ext>
            </a:extLst>
          </p:cNvPr>
          <p:cNvSpPr/>
          <p:nvPr/>
        </p:nvSpPr>
        <p:spPr>
          <a:xfrm>
            <a:off x="554102" y="2296135"/>
            <a:ext cx="1142390" cy="116492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F39A8BAE-13CA-48ED-8587-76DD46484B76}"/>
              </a:ext>
            </a:extLst>
          </p:cNvPr>
          <p:cNvSpPr/>
          <p:nvPr/>
        </p:nvSpPr>
        <p:spPr>
          <a:xfrm>
            <a:off x="1657481" y="1461168"/>
            <a:ext cx="588629" cy="19861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7CF5B873-A727-45E6-BD09-0224E36D47ED}"/>
              </a:ext>
            </a:extLst>
          </p:cNvPr>
          <p:cNvSpPr/>
          <p:nvPr/>
        </p:nvSpPr>
        <p:spPr>
          <a:xfrm>
            <a:off x="2040160" y="1917335"/>
            <a:ext cx="818352" cy="15300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2465E40B-EC82-4F74-900C-AF21EBB2B64F}"/>
              </a:ext>
            </a:extLst>
          </p:cNvPr>
          <p:cNvSpPr txBox="1"/>
          <p:nvPr/>
        </p:nvSpPr>
        <p:spPr>
          <a:xfrm>
            <a:off x="1691494" y="2412473"/>
            <a:ext cx="1202835" cy="1015663"/>
          </a:xfrm>
          <a:prstGeom prst="rect">
            <a:avLst/>
          </a:prstGeom>
          <a:noFill/>
        </p:spPr>
        <p:txBody>
          <a:bodyPr wrap="square" rtlCol="0">
            <a:spAutoFit/>
          </a:bodyPr>
          <a:lstStyle/>
          <a:p>
            <a:r>
              <a:rPr lang="en-US" sz="1200"/>
              <a:t>RTU-7/HAC-10, Detective Area, Office, Interview Areas</a:t>
            </a:r>
          </a:p>
        </p:txBody>
      </p:sp>
      <p:sp>
        <p:nvSpPr>
          <p:cNvPr id="165" name="Oval 164">
            <a:extLst>
              <a:ext uri="{FF2B5EF4-FFF2-40B4-BE49-F238E27FC236}">
                <a16:creationId xmlns:a16="http://schemas.microsoft.com/office/drawing/2014/main" id="{E4540B35-A990-4063-B796-4A752416D8E5}"/>
              </a:ext>
            </a:extLst>
          </p:cNvPr>
          <p:cNvSpPr/>
          <p:nvPr/>
        </p:nvSpPr>
        <p:spPr>
          <a:xfrm>
            <a:off x="2266301" y="1917335"/>
            <a:ext cx="497090" cy="2031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TC</a:t>
            </a:r>
          </a:p>
        </p:txBody>
      </p:sp>
      <p:sp>
        <p:nvSpPr>
          <p:cNvPr id="166" name="TextBox 165">
            <a:extLst>
              <a:ext uri="{FF2B5EF4-FFF2-40B4-BE49-F238E27FC236}">
                <a16:creationId xmlns:a16="http://schemas.microsoft.com/office/drawing/2014/main" id="{584CBD2D-674C-4256-8BCA-285DA690EC87}"/>
              </a:ext>
            </a:extLst>
          </p:cNvPr>
          <p:cNvSpPr txBox="1"/>
          <p:nvPr/>
        </p:nvSpPr>
        <p:spPr>
          <a:xfrm>
            <a:off x="1755085" y="2064417"/>
            <a:ext cx="1202835" cy="276999"/>
          </a:xfrm>
          <a:prstGeom prst="rect">
            <a:avLst/>
          </a:prstGeom>
          <a:noFill/>
        </p:spPr>
        <p:txBody>
          <a:bodyPr wrap="square" rtlCol="0">
            <a:spAutoFit/>
          </a:bodyPr>
          <a:lstStyle/>
          <a:p>
            <a:r>
              <a:rPr lang="en-US" sz="1200"/>
              <a:t>SP=72, Act=73</a:t>
            </a:r>
          </a:p>
        </p:txBody>
      </p:sp>
      <p:sp>
        <p:nvSpPr>
          <p:cNvPr id="167" name="Rectangle 166">
            <a:extLst>
              <a:ext uri="{FF2B5EF4-FFF2-40B4-BE49-F238E27FC236}">
                <a16:creationId xmlns:a16="http://schemas.microsoft.com/office/drawing/2014/main" id="{5B5DC7B7-4DB7-43CF-902B-2E385CDBB2B5}"/>
              </a:ext>
            </a:extLst>
          </p:cNvPr>
          <p:cNvSpPr/>
          <p:nvPr/>
        </p:nvSpPr>
        <p:spPr>
          <a:xfrm>
            <a:off x="1203032" y="1438600"/>
            <a:ext cx="459628" cy="95871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a:extLst>
              <a:ext uri="{FF2B5EF4-FFF2-40B4-BE49-F238E27FC236}">
                <a16:creationId xmlns:a16="http://schemas.microsoft.com/office/drawing/2014/main" id="{0BF81EF7-9CD7-47FC-B523-273264274024}"/>
              </a:ext>
            </a:extLst>
          </p:cNvPr>
          <p:cNvSpPr txBox="1"/>
          <p:nvPr/>
        </p:nvSpPr>
        <p:spPr>
          <a:xfrm>
            <a:off x="580265" y="2449060"/>
            <a:ext cx="1202835" cy="1015663"/>
          </a:xfrm>
          <a:prstGeom prst="rect">
            <a:avLst/>
          </a:prstGeom>
          <a:noFill/>
        </p:spPr>
        <p:txBody>
          <a:bodyPr wrap="square" rtlCol="0">
            <a:spAutoFit/>
          </a:bodyPr>
          <a:lstStyle/>
          <a:p>
            <a:r>
              <a:rPr lang="en-US" sz="1200"/>
              <a:t>RTU-7/HAC-10, Detective Area, Office, Interview Areas</a:t>
            </a:r>
          </a:p>
        </p:txBody>
      </p:sp>
      <p:sp>
        <p:nvSpPr>
          <p:cNvPr id="169" name="Oval 168">
            <a:extLst>
              <a:ext uri="{FF2B5EF4-FFF2-40B4-BE49-F238E27FC236}">
                <a16:creationId xmlns:a16="http://schemas.microsoft.com/office/drawing/2014/main" id="{6F16C178-5E8B-4CC4-AB99-AAECAA233510}"/>
              </a:ext>
            </a:extLst>
          </p:cNvPr>
          <p:cNvSpPr/>
          <p:nvPr/>
        </p:nvSpPr>
        <p:spPr>
          <a:xfrm>
            <a:off x="1153879" y="1999309"/>
            <a:ext cx="497090" cy="2031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TC</a:t>
            </a:r>
          </a:p>
        </p:txBody>
      </p:sp>
      <p:sp>
        <p:nvSpPr>
          <p:cNvPr id="170" name="TextBox 169">
            <a:extLst>
              <a:ext uri="{FF2B5EF4-FFF2-40B4-BE49-F238E27FC236}">
                <a16:creationId xmlns:a16="http://schemas.microsoft.com/office/drawing/2014/main" id="{65DE8825-E7CF-45E4-BFF4-2E25CE984C73}"/>
              </a:ext>
            </a:extLst>
          </p:cNvPr>
          <p:cNvSpPr txBox="1"/>
          <p:nvPr/>
        </p:nvSpPr>
        <p:spPr>
          <a:xfrm>
            <a:off x="582268" y="1765732"/>
            <a:ext cx="1202835" cy="276999"/>
          </a:xfrm>
          <a:prstGeom prst="rect">
            <a:avLst/>
          </a:prstGeom>
          <a:noFill/>
        </p:spPr>
        <p:txBody>
          <a:bodyPr wrap="square" rtlCol="0">
            <a:spAutoFit/>
          </a:bodyPr>
          <a:lstStyle/>
          <a:p>
            <a:r>
              <a:rPr lang="en-US" sz="1200"/>
              <a:t>SP=74, Act=74</a:t>
            </a:r>
          </a:p>
        </p:txBody>
      </p:sp>
      <p:cxnSp>
        <p:nvCxnSpPr>
          <p:cNvPr id="171" name="Straight Connector 170">
            <a:extLst>
              <a:ext uri="{FF2B5EF4-FFF2-40B4-BE49-F238E27FC236}">
                <a16:creationId xmlns:a16="http://schemas.microsoft.com/office/drawing/2014/main" id="{5A15FBB3-AEDE-424B-B73E-9B98FA36D687}"/>
              </a:ext>
            </a:extLst>
          </p:cNvPr>
          <p:cNvCxnSpPr>
            <a:cxnSpLocks/>
          </p:cNvCxnSpPr>
          <p:nvPr/>
        </p:nvCxnSpPr>
        <p:spPr>
          <a:xfrm>
            <a:off x="1191963" y="1449549"/>
            <a:ext cx="0" cy="450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C14894B-BA5A-46E2-8F07-84B41EE905C4}"/>
              </a:ext>
            </a:extLst>
          </p:cNvPr>
          <p:cNvCxnSpPr>
            <a:cxnSpLocks/>
          </p:cNvCxnSpPr>
          <p:nvPr/>
        </p:nvCxnSpPr>
        <p:spPr>
          <a:xfrm>
            <a:off x="1227579" y="4875443"/>
            <a:ext cx="0" cy="1024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BC2F3D7B-81EA-47C2-AED7-60F7DC010436}"/>
              </a:ext>
            </a:extLst>
          </p:cNvPr>
          <p:cNvCxnSpPr>
            <a:cxnSpLocks/>
          </p:cNvCxnSpPr>
          <p:nvPr/>
        </p:nvCxnSpPr>
        <p:spPr>
          <a:xfrm>
            <a:off x="540048" y="4875443"/>
            <a:ext cx="706584" cy="0"/>
          </a:xfrm>
          <a:prstGeom prst="line">
            <a:avLst/>
          </a:prstGeom>
        </p:spPr>
        <p:style>
          <a:lnRef idx="1">
            <a:schemeClr val="accent1"/>
          </a:lnRef>
          <a:fillRef idx="0">
            <a:schemeClr val="accent1"/>
          </a:fillRef>
          <a:effectRef idx="0">
            <a:schemeClr val="accent1"/>
          </a:effectRef>
          <a:fontRef idx="minor">
            <a:schemeClr val="tx1"/>
          </a:fontRef>
        </p:style>
      </p:cxnSp>
      <p:sp>
        <p:nvSpPr>
          <p:cNvPr id="190" name="Rectangle 189">
            <a:extLst>
              <a:ext uri="{FF2B5EF4-FFF2-40B4-BE49-F238E27FC236}">
                <a16:creationId xmlns:a16="http://schemas.microsoft.com/office/drawing/2014/main" id="{A46CF8B0-50AC-4986-824B-CF2B3FBF7CFB}"/>
              </a:ext>
            </a:extLst>
          </p:cNvPr>
          <p:cNvSpPr/>
          <p:nvPr/>
        </p:nvSpPr>
        <p:spPr>
          <a:xfrm>
            <a:off x="1171050" y="4837469"/>
            <a:ext cx="1131146" cy="104904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93879195-D03C-4CDE-8AC0-986B076568E4}"/>
              </a:ext>
            </a:extLst>
          </p:cNvPr>
          <p:cNvSpPr/>
          <p:nvPr/>
        </p:nvSpPr>
        <p:spPr>
          <a:xfrm>
            <a:off x="1631142" y="4894517"/>
            <a:ext cx="497090" cy="2031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TC</a:t>
            </a:r>
          </a:p>
        </p:txBody>
      </p:sp>
      <p:sp>
        <p:nvSpPr>
          <p:cNvPr id="192" name="TextBox 191">
            <a:extLst>
              <a:ext uri="{FF2B5EF4-FFF2-40B4-BE49-F238E27FC236}">
                <a16:creationId xmlns:a16="http://schemas.microsoft.com/office/drawing/2014/main" id="{D227D6DA-DC19-4EBB-97BB-6B0B65E01DC4}"/>
              </a:ext>
            </a:extLst>
          </p:cNvPr>
          <p:cNvSpPr txBox="1"/>
          <p:nvPr/>
        </p:nvSpPr>
        <p:spPr>
          <a:xfrm>
            <a:off x="1099361" y="5088310"/>
            <a:ext cx="1202835" cy="276999"/>
          </a:xfrm>
          <a:prstGeom prst="rect">
            <a:avLst/>
          </a:prstGeom>
          <a:noFill/>
        </p:spPr>
        <p:txBody>
          <a:bodyPr wrap="square" rtlCol="0">
            <a:spAutoFit/>
          </a:bodyPr>
          <a:lstStyle/>
          <a:p>
            <a:r>
              <a:rPr lang="en-US" sz="1200"/>
              <a:t>SP=75, Act=73</a:t>
            </a:r>
          </a:p>
        </p:txBody>
      </p:sp>
      <p:sp>
        <p:nvSpPr>
          <p:cNvPr id="193" name="Star: 5 Points 192">
            <a:extLst>
              <a:ext uri="{FF2B5EF4-FFF2-40B4-BE49-F238E27FC236}">
                <a16:creationId xmlns:a16="http://schemas.microsoft.com/office/drawing/2014/main" id="{AC765A7F-34FB-4953-BC62-21E04179C600}"/>
              </a:ext>
            </a:extLst>
          </p:cNvPr>
          <p:cNvSpPr/>
          <p:nvPr/>
        </p:nvSpPr>
        <p:spPr>
          <a:xfrm>
            <a:off x="4699470" y="1917870"/>
            <a:ext cx="427921" cy="358575"/>
          </a:xfrm>
          <a:prstGeom prst="star5">
            <a:avLst>
              <a:gd name="adj" fmla="val 20646"/>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a:extLst>
              <a:ext uri="{FF2B5EF4-FFF2-40B4-BE49-F238E27FC236}">
                <a16:creationId xmlns:a16="http://schemas.microsoft.com/office/drawing/2014/main" id="{6AD4CE85-BC87-442A-8C9F-1D2948EEF740}"/>
              </a:ext>
            </a:extLst>
          </p:cNvPr>
          <p:cNvSpPr txBox="1"/>
          <p:nvPr/>
        </p:nvSpPr>
        <p:spPr>
          <a:xfrm>
            <a:off x="493657" y="3836768"/>
            <a:ext cx="1202835" cy="830997"/>
          </a:xfrm>
          <a:prstGeom prst="rect">
            <a:avLst/>
          </a:prstGeom>
          <a:noFill/>
        </p:spPr>
        <p:txBody>
          <a:bodyPr wrap="square" rtlCol="0">
            <a:spAutoFit/>
          </a:bodyPr>
          <a:lstStyle/>
          <a:p>
            <a:r>
              <a:rPr lang="en-US" sz="1200"/>
              <a:t>RTU-9/HAC-1, Chief’s Office, </a:t>
            </a:r>
          </a:p>
          <a:p>
            <a:r>
              <a:rPr lang="en-US" sz="1200"/>
              <a:t>Police Admin Area</a:t>
            </a:r>
          </a:p>
        </p:txBody>
      </p:sp>
      <p:sp>
        <p:nvSpPr>
          <p:cNvPr id="195" name="Star: 5 Points 194">
            <a:extLst>
              <a:ext uri="{FF2B5EF4-FFF2-40B4-BE49-F238E27FC236}">
                <a16:creationId xmlns:a16="http://schemas.microsoft.com/office/drawing/2014/main" id="{CB704356-3262-4AA5-8A84-4F41051134E4}"/>
              </a:ext>
            </a:extLst>
          </p:cNvPr>
          <p:cNvSpPr/>
          <p:nvPr/>
        </p:nvSpPr>
        <p:spPr>
          <a:xfrm>
            <a:off x="736256" y="4921102"/>
            <a:ext cx="427921" cy="35857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Star: 5 Points 195">
            <a:extLst>
              <a:ext uri="{FF2B5EF4-FFF2-40B4-BE49-F238E27FC236}">
                <a16:creationId xmlns:a16="http://schemas.microsoft.com/office/drawing/2014/main" id="{52406A52-6D93-43DA-A22D-C97EAF8BF76E}"/>
              </a:ext>
            </a:extLst>
          </p:cNvPr>
          <p:cNvSpPr/>
          <p:nvPr/>
        </p:nvSpPr>
        <p:spPr>
          <a:xfrm>
            <a:off x="7883254" y="4596135"/>
            <a:ext cx="427921" cy="35857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8DB2E0E6-3125-4D10-AAFE-B8AA1D85D77D}"/>
              </a:ext>
            </a:extLst>
          </p:cNvPr>
          <p:cNvSpPr/>
          <p:nvPr/>
        </p:nvSpPr>
        <p:spPr>
          <a:xfrm>
            <a:off x="1572537" y="3861865"/>
            <a:ext cx="2308019" cy="990106"/>
          </a:xfrm>
          <a:prstGeom prst="rect">
            <a:avLst/>
          </a:prstGeom>
          <a:solidFill>
            <a:srgbClr val="C0B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5850C52C-09EB-4FE2-9263-6A0BDF7804CE}"/>
              </a:ext>
            </a:extLst>
          </p:cNvPr>
          <p:cNvSpPr/>
          <p:nvPr/>
        </p:nvSpPr>
        <p:spPr>
          <a:xfrm>
            <a:off x="2268908" y="4843794"/>
            <a:ext cx="1993254" cy="341938"/>
          </a:xfrm>
          <a:prstGeom prst="rect">
            <a:avLst/>
          </a:prstGeom>
          <a:solidFill>
            <a:srgbClr val="C0B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357932CF-3F54-4B5E-BAAA-5C69AB75738A}"/>
              </a:ext>
            </a:extLst>
          </p:cNvPr>
          <p:cNvSpPr txBox="1"/>
          <p:nvPr/>
        </p:nvSpPr>
        <p:spPr>
          <a:xfrm>
            <a:off x="1576155" y="3841154"/>
            <a:ext cx="2302616" cy="1200329"/>
          </a:xfrm>
          <a:prstGeom prst="rect">
            <a:avLst/>
          </a:prstGeom>
          <a:noFill/>
        </p:spPr>
        <p:txBody>
          <a:bodyPr wrap="square" rtlCol="0">
            <a:spAutoFit/>
          </a:bodyPr>
          <a:lstStyle/>
          <a:p>
            <a:r>
              <a:rPr lang="en-US" sz="1200"/>
              <a:t>RTU-8/HAC-2, Deputy Chief, Restrooms, Lounge, Lunch Area, Conference Room, File Room, Weapons Storage, Evidence Check-In/Processing, ,	Caucus Room</a:t>
            </a:r>
          </a:p>
        </p:txBody>
      </p:sp>
      <p:sp>
        <p:nvSpPr>
          <p:cNvPr id="200" name="Star: 5 Points 199">
            <a:extLst>
              <a:ext uri="{FF2B5EF4-FFF2-40B4-BE49-F238E27FC236}">
                <a16:creationId xmlns:a16="http://schemas.microsoft.com/office/drawing/2014/main" id="{42BD6AD9-4DF0-4FBB-81F8-D52740DFE12D}"/>
              </a:ext>
            </a:extLst>
          </p:cNvPr>
          <p:cNvSpPr/>
          <p:nvPr/>
        </p:nvSpPr>
        <p:spPr>
          <a:xfrm>
            <a:off x="3651822" y="5508548"/>
            <a:ext cx="427921" cy="358575"/>
          </a:xfrm>
          <a:prstGeom prst="star5">
            <a:avLst>
              <a:gd name="adj" fmla="val 14454"/>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a:extLst>
              <a:ext uri="{FF2B5EF4-FFF2-40B4-BE49-F238E27FC236}">
                <a16:creationId xmlns:a16="http://schemas.microsoft.com/office/drawing/2014/main" id="{4A8DFA4F-0D7B-4404-9E8D-DEADDB32EA89}"/>
              </a:ext>
            </a:extLst>
          </p:cNvPr>
          <p:cNvSpPr txBox="1"/>
          <p:nvPr/>
        </p:nvSpPr>
        <p:spPr>
          <a:xfrm>
            <a:off x="2217387" y="5102029"/>
            <a:ext cx="2126984" cy="646331"/>
          </a:xfrm>
          <a:prstGeom prst="rect">
            <a:avLst/>
          </a:prstGeom>
          <a:noFill/>
        </p:spPr>
        <p:txBody>
          <a:bodyPr wrap="square" rtlCol="0">
            <a:spAutoFit/>
          </a:bodyPr>
          <a:lstStyle/>
          <a:p>
            <a:r>
              <a:rPr lang="en-US" sz="1200"/>
              <a:t>No RTUs, Local Heat Only, Supply Dispatch, Restroom, Waiting Area</a:t>
            </a:r>
          </a:p>
        </p:txBody>
      </p:sp>
      <p:cxnSp>
        <p:nvCxnSpPr>
          <p:cNvPr id="202" name="Straight Connector 201">
            <a:extLst>
              <a:ext uri="{FF2B5EF4-FFF2-40B4-BE49-F238E27FC236}">
                <a16:creationId xmlns:a16="http://schemas.microsoft.com/office/drawing/2014/main" id="{4EA1A812-FC86-48D9-8C88-686BF4BA74E0}"/>
              </a:ext>
            </a:extLst>
          </p:cNvPr>
          <p:cNvCxnSpPr>
            <a:cxnSpLocks/>
          </p:cNvCxnSpPr>
          <p:nvPr/>
        </p:nvCxnSpPr>
        <p:spPr>
          <a:xfrm>
            <a:off x="1151351" y="5864307"/>
            <a:ext cx="1692295" cy="52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00F22A86-D276-4A7E-B91B-364660A4DB8F}"/>
              </a:ext>
            </a:extLst>
          </p:cNvPr>
          <p:cNvCxnSpPr>
            <a:cxnSpLocks/>
          </p:cNvCxnSpPr>
          <p:nvPr/>
        </p:nvCxnSpPr>
        <p:spPr>
          <a:xfrm flipH="1" flipV="1">
            <a:off x="3341135" y="5654167"/>
            <a:ext cx="138593" cy="1150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789513F5-6057-4D29-83BA-270D3925AF97}"/>
              </a:ext>
            </a:extLst>
          </p:cNvPr>
          <p:cNvCxnSpPr>
            <a:cxnSpLocks/>
          </p:cNvCxnSpPr>
          <p:nvPr/>
        </p:nvCxnSpPr>
        <p:spPr>
          <a:xfrm flipH="1" flipV="1">
            <a:off x="3352035" y="5749238"/>
            <a:ext cx="138593" cy="1150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D45B4DFF-7BBA-468C-BC7E-1CB038CBF6E7}"/>
              </a:ext>
            </a:extLst>
          </p:cNvPr>
          <p:cNvCxnSpPr>
            <a:cxnSpLocks/>
          </p:cNvCxnSpPr>
          <p:nvPr/>
        </p:nvCxnSpPr>
        <p:spPr>
          <a:xfrm flipH="1">
            <a:off x="2862019" y="5639433"/>
            <a:ext cx="114555" cy="11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8E7CE9CA-A943-45D2-8833-C120B5AE36C3}"/>
              </a:ext>
            </a:extLst>
          </p:cNvPr>
          <p:cNvCxnSpPr>
            <a:cxnSpLocks/>
          </p:cNvCxnSpPr>
          <p:nvPr/>
        </p:nvCxnSpPr>
        <p:spPr>
          <a:xfrm flipH="1">
            <a:off x="2867873" y="5731508"/>
            <a:ext cx="114555" cy="11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173EC3D7-E7F9-49E6-BB64-CFF32463FB38}"/>
              </a:ext>
            </a:extLst>
          </p:cNvPr>
          <p:cNvCxnSpPr>
            <a:cxnSpLocks/>
          </p:cNvCxnSpPr>
          <p:nvPr/>
        </p:nvCxnSpPr>
        <p:spPr>
          <a:xfrm>
            <a:off x="2843458" y="5664106"/>
            <a:ext cx="0" cy="210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E441CF2-18A3-4FA4-86B2-14800BE10A68}"/>
              </a:ext>
            </a:extLst>
          </p:cNvPr>
          <p:cNvCxnSpPr>
            <a:cxnSpLocks/>
          </p:cNvCxnSpPr>
          <p:nvPr/>
        </p:nvCxnSpPr>
        <p:spPr>
          <a:xfrm>
            <a:off x="3479728" y="5664107"/>
            <a:ext cx="0" cy="210257"/>
          </a:xfrm>
          <a:prstGeom prst="line">
            <a:avLst/>
          </a:prstGeom>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0778D75C-B50A-4985-B81B-57C4F0EDE8E5}"/>
              </a:ext>
            </a:extLst>
          </p:cNvPr>
          <p:cNvSpPr txBox="1"/>
          <p:nvPr/>
        </p:nvSpPr>
        <p:spPr>
          <a:xfrm>
            <a:off x="3389397" y="3506920"/>
            <a:ext cx="1202835" cy="276999"/>
          </a:xfrm>
          <a:prstGeom prst="rect">
            <a:avLst/>
          </a:prstGeom>
          <a:noFill/>
        </p:spPr>
        <p:txBody>
          <a:bodyPr wrap="square" rtlCol="0">
            <a:spAutoFit/>
          </a:bodyPr>
          <a:lstStyle/>
          <a:p>
            <a:r>
              <a:rPr lang="en-US" sz="1200"/>
              <a:t>Corridor</a:t>
            </a:r>
          </a:p>
        </p:txBody>
      </p:sp>
      <p:sp>
        <p:nvSpPr>
          <p:cNvPr id="220" name="TextBox 219">
            <a:extLst>
              <a:ext uri="{FF2B5EF4-FFF2-40B4-BE49-F238E27FC236}">
                <a16:creationId xmlns:a16="http://schemas.microsoft.com/office/drawing/2014/main" id="{33DFF437-8EE5-4766-BD8E-5AF1ED3806C7}"/>
              </a:ext>
            </a:extLst>
          </p:cNvPr>
          <p:cNvSpPr txBox="1"/>
          <p:nvPr/>
        </p:nvSpPr>
        <p:spPr>
          <a:xfrm>
            <a:off x="709336" y="3512810"/>
            <a:ext cx="1202835" cy="276999"/>
          </a:xfrm>
          <a:prstGeom prst="rect">
            <a:avLst/>
          </a:prstGeom>
          <a:noFill/>
        </p:spPr>
        <p:txBody>
          <a:bodyPr wrap="square" rtlCol="0">
            <a:spAutoFit/>
          </a:bodyPr>
          <a:lstStyle/>
          <a:p>
            <a:r>
              <a:rPr lang="en-US" sz="1200"/>
              <a:t>Corridor</a:t>
            </a:r>
          </a:p>
        </p:txBody>
      </p:sp>
      <p:sp>
        <p:nvSpPr>
          <p:cNvPr id="221" name="Oval 220">
            <a:extLst>
              <a:ext uri="{FF2B5EF4-FFF2-40B4-BE49-F238E27FC236}">
                <a16:creationId xmlns:a16="http://schemas.microsoft.com/office/drawing/2014/main" id="{AE8AC5E9-A116-4107-802D-AC6F7BB68D61}"/>
              </a:ext>
            </a:extLst>
          </p:cNvPr>
          <p:cNvSpPr/>
          <p:nvPr/>
        </p:nvSpPr>
        <p:spPr>
          <a:xfrm>
            <a:off x="2295059" y="3477756"/>
            <a:ext cx="497090" cy="2031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TC</a:t>
            </a:r>
          </a:p>
        </p:txBody>
      </p:sp>
      <p:sp>
        <p:nvSpPr>
          <p:cNvPr id="222" name="TextBox 221">
            <a:extLst>
              <a:ext uri="{FF2B5EF4-FFF2-40B4-BE49-F238E27FC236}">
                <a16:creationId xmlns:a16="http://schemas.microsoft.com/office/drawing/2014/main" id="{EB014789-CC37-48A9-A7EA-10DCA0CBBE8D}"/>
              </a:ext>
            </a:extLst>
          </p:cNvPr>
          <p:cNvSpPr txBox="1"/>
          <p:nvPr/>
        </p:nvSpPr>
        <p:spPr>
          <a:xfrm>
            <a:off x="2021350" y="3642070"/>
            <a:ext cx="1202835" cy="276999"/>
          </a:xfrm>
          <a:prstGeom prst="rect">
            <a:avLst/>
          </a:prstGeom>
          <a:noFill/>
        </p:spPr>
        <p:txBody>
          <a:bodyPr wrap="square" rtlCol="0">
            <a:spAutoFit/>
          </a:bodyPr>
          <a:lstStyle/>
          <a:p>
            <a:r>
              <a:rPr lang="en-US" sz="1200"/>
              <a:t>SP=71, Act=70</a:t>
            </a:r>
          </a:p>
        </p:txBody>
      </p:sp>
      <p:sp>
        <p:nvSpPr>
          <p:cNvPr id="223" name="Star: 5 Points 222">
            <a:extLst>
              <a:ext uri="{FF2B5EF4-FFF2-40B4-BE49-F238E27FC236}">
                <a16:creationId xmlns:a16="http://schemas.microsoft.com/office/drawing/2014/main" id="{BCE073C0-C8A8-4CF1-B5F4-229E3D359011}"/>
              </a:ext>
            </a:extLst>
          </p:cNvPr>
          <p:cNvSpPr/>
          <p:nvPr/>
        </p:nvSpPr>
        <p:spPr>
          <a:xfrm>
            <a:off x="1649462" y="3402519"/>
            <a:ext cx="427921" cy="426676"/>
          </a:xfrm>
          <a:prstGeom prst="star5">
            <a:avLst>
              <a:gd name="adj" fmla="val 14454"/>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a:extLst>
              <a:ext uri="{FF2B5EF4-FFF2-40B4-BE49-F238E27FC236}">
                <a16:creationId xmlns:a16="http://schemas.microsoft.com/office/drawing/2014/main" id="{46D2F007-6D58-4F41-9A90-0A09FDBA263B}"/>
              </a:ext>
            </a:extLst>
          </p:cNvPr>
          <p:cNvSpPr txBox="1"/>
          <p:nvPr/>
        </p:nvSpPr>
        <p:spPr>
          <a:xfrm>
            <a:off x="3460830" y="1940636"/>
            <a:ext cx="1202835" cy="276999"/>
          </a:xfrm>
          <a:prstGeom prst="rect">
            <a:avLst/>
          </a:prstGeom>
          <a:noFill/>
        </p:spPr>
        <p:txBody>
          <a:bodyPr wrap="square" rtlCol="0">
            <a:spAutoFit/>
          </a:bodyPr>
          <a:lstStyle/>
          <a:p>
            <a:r>
              <a:rPr lang="en-US" sz="1200"/>
              <a:t>SP=69, Act=69</a:t>
            </a:r>
          </a:p>
        </p:txBody>
      </p:sp>
      <p:sp>
        <p:nvSpPr>
          <p:cNvPr id="226" name="Star: 5 Points 225">
            <a:extLst>
              <a:ext uri="{FF2B5EF4-FFF2-40B4-BE49-F238E27FC236}">
                <a16:creationId xmlns:a16="http://schemas.microsoft.com/office/drawing/2014/main" id="{D2C50938-86D4-400E-9974-E9C95E0E80AF}"/>
              </a:ext>
            </a:extLst>
          </p:cNvPr>
          <p:cNvSpPr/>
          <p:nvPr/>
        </p:nvSpPr>
        <p:spPr>
          <a:xfrm>
            <a:off x="2385589" y="1339551"/>
            <a:ext cx="427921" cy="358575"/>
          </a:xfrm>
          <a:prstGeom prst="star5">
            <a:avLst>
              <a:gd name="adj" fmla="val 20646"/>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F76B7687-9C73-42F9-A2CA-BE22A1C376C5}"/>
              </a:ext>
            </a:extLst>
          </p:cNvPr>
          <p:cNvSpPr txBox="1"/>
          <p:nvPr/>
        </p:nvSpPr>
        <p:spPr>
          <a:xfrm>
            <a:off x="2771707" y="1438130"/>
            <a:ext cx="1189405" cy="276999"/>
          </a:xfrm>
          <a:prstGeom prst="rect">
            <a:avLst/>
          </a:prstGeom>
          <a:noFill/>
        </p:spPr>
        <p:txBody>
          <a:bodyPr wrap="square" rtlCol="0">
            <a:spAutoFit/>
          </a:bodyPr>
          <a:lstStyle/>
          <a:p>
            <a:r>
              <a:rPr lang="en-US" sz="1200"/>
              <a:t>Trouble Zones</a:t>
            </a:r>
          </a:p>
        </p:txBody>
      </p:sp>
      <p:sp>
        <p:nvSpPr>
          <p:cNvPr id="228" name="TextBox 227">
            <a:extLst>
              <a:ext uri="{FF2B5EF4-FFF2-40B4-BE49-F238E27FC236}">
                <a16:creationId xmlns:a16="http://schemas.microsoft.com/office/drawing/2014/main" id="{F90688B2-4E36-4412-9F5F-396339DA609D}"/>
              </a:ext>
            </a:extLst>
          </p:cNvPr>
          <p:cNvSpPr txBox="1"/>
          <p:nvPr/>
        </p:nvSpPr>
        <p:spPr>
          <a:xfrm>
            <a:off x="4639641" y="1375846"/>
            <a:ext cx="4175268" cy="461665"/>
          </a:xfrm>
          <a:prstGeom prst="rect">
            <a:avLst/>
          </a:prstGeom>
          <a:noFill/>
        </p:spPr>
        <p:txBody>
          <a:bodyPr wrap="square" rtlCol="0">
            <a:spAutoFit/>
          </a:bodyPr>
          <a:lstStyle/>
          <a:p>
            <a:r>
              <a:rPr lang="en-US" sz="1200"/>
              <a:t>Thermostats (Temperature Control, TC) locations on map = actual installed locations in Admin </a:t>
            </a:r>
            <a:r>
              <a:rPr lang="en-US" sz="1200" err="1"/>
              <a:t>Bldg’s</a:t>
            </a:r>
            <a:r>
              <a:rPr lang="en-US" sz="1200"/>
              <a:t> HVAC zones</a:t>
            </a:r>
          </a:p>
        </p:txBody>
      </p:sp>
      <p:sp>
        <p:nvSpPr>
          <p:cNvPr id="229" name="Oval 228">
            <a:extLst>
              <a:ext uri="{FF2B5EF4-FFF2-40B4-BE49-F238E27FC236}">
                <a16:creationId xmlns:a16="http://schemas.microsoft.com/office/drawing/2014/main" id="{467B3A3A-84C0-41C0-A8C7-1492122ECFD5}"/>
              </a:ext>
            </a:extLst>
          </p:cNvPr>
          <p:cNvSpPr/>
          <p:nvPr/>
        </p:nvSpPr>
        <p:spPr>
          <a:xfrm>
            <a:off x="4222959" y="1470574"/>
            <a:ext cx="497090" cy="2031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TC</a:t>
            </a:r>
          </a:p>
        </p:txBody>
      </p:sp>
      <p:sp>
        <p:nvSpPr>
          <p:cNvPr id="230" name="TextBox 229">
            <a:extLst>
              <a:ext uri="{FF2B5EF4-FFF2-40B4-BE49-F238E27FC236}">
                <a16:creationId xmlns:a16="http://schemas.microsoft.com/office/drawing/2014/main" id="{0B7D9E78-DEF4-4D0D-9DE3-9E9D8AD83961}"/>
              </a:ext>
            </a:extLst>
          </p:cNvPr>
          <p:cNvSpPr txBox="1"/>
          <p:nvPr/>
        </p:nvSpPr>
        <p:spPr>
          <a:xfrm>
            <a:off x="4573701" y="5959046"/>
            <a:ext cx="1864613" cy="369332"/>
          </a:xfrm>
          <a:prstGeom prst="rect">
            <a:avLst/>
          </a:prstGeom>
          <a:noFill/>
        </p:spPr>
        <p:txBody>
          <a:bodyPr wrap="none" rtlCol="0">
            <a:spAutoFit/>
          </a:bodyPr>
          <a:lstStyle/>
          <a:p>
            <a:r>
              <a:rPr lang="en-US"/>
              <a:t>Front of Building</a:t>
            </a:r>
          </a:p>
        </p:txBody>
      </p:sp>
      <p:sp>
        <p:nvSpPr>
          <p:cNvPr id="232" name="TextBox 231">
            <a:extLst>
              <a:ext uri="{FF2B5EF4-FFF2-40B4-BE49-F238E27FC236}">
                <a16:creationId xmlns:a16="http://schemas.microsoft.com/office/drawing/2014/main" id="{E812EECC-E06B-427D-A1E1-E8174CF21CC5}"/>
              </a:ext>
            </a:extLst>
          </p:cNvPr>
          <p:cNvSpPr txBox="1"/>
          <p:nvPr/>
        </p:nvSpPr>
        <p:spPr>
          <a:xfrm>
            <a:off x="5781334" y="3768769"/>
            <a:ext cx="1202835" cy="276999"/>
          </a:xfrm>
          <a:prstGeom prst="rect">
            <a:avLst/>
          </a:prstGeom>
          <a:noFill/>
        </p:spPr>
        <p:txBody>
          <a:bodyPr wrap="square" rtlCol="0">
            <a:spAutoFit/>
          </a:bodyPr>
          <a:lstStyle/>
          <a:p>
            <a:r>
              <a:rPr lang="en-US" sz="1200"/>
              <a:t>Corridor</a:t>
            </a:r>
          </a:p>
        </p:txBody>
      </p:sp>
    </p:spTree>
    <p:extLst>
      <p:ext uri="{BB962C8B-B14F-4D97-AF65-F5344CB8AC3E}">
        <p14:creationId xmlns:p14="http://schemas.microsoft.com/office/powerpoint/2010/main" val="171811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B48C8-1FB6-409F-9C2A-A90211C3FA20}"/>
              </a:ext>
            </a:extLst>
          </p:cNvPr>
          <p:cNvSpPr>
            <a:spLocks noGrp="1"/>
          </p:cNvSpPr>
          <p:nvPr>
            <p:ph type="title"/>
          </p:nvPr>
        </p:nvSpPr>
        <p:spPr/>
        <p:txBody>
          <a:bodyPr/>
          <a:lstStyle/>
          <a:p>
            <a:r>
              <a:rPr lang="en-US"/>
              <a:t>HVAC Zones</a:t>
            </a:r>
          </a:p>
        </p:txBody>
      </p:sp>
      <p:sp>
        <p:nvSpPr>
          <p:cNvPr id="3" name="Content Placeholder 2">
            <a:extLst>
              <a:ext uri="{FF2B5EF4-FFF2-40B4-BE49-F238E27FC236}">
                <a16:creationId xmlns:a16="http://schemas.microsoft.com/office/drawing/2014/main" id="{8F3DC896-8A6D-4CA4-8A0F-C91D4EE1D9AF}"/>
              </a:ext>
            </a:extLst>
          </p:cNvPr>
          <p:cNvSpPr>
            <a:spLocks noGrp="1"/>
          </p:cNvSpPr>
          <p:nvPr>
            <p:ph idx="1"/>
          </p:nvPr>
        </p:nvSpPr>
        <p:spPr>
          <a:xfrm>
            <a:off x="377932" y="1294162"/>
            <a:ext cx="10515600" cy="4965489"/>
          </a:xfrm>
        </p:spPr>
        <p:txBody>
          <a:bodyPr>
            <a:normAutofit fontScale="92500" lnSpcReduction="10000"/>
          </a:bodyPr>
          <a:lstStyle/>
          <a:p>
            <a:r>
              <a:rPr lang="en-US" sz="1600"/>
              <a:t>Heating is combination of Natural Gas rooftop furnaces/forced hot air system, baseboard electric heaters.</a:t>
            </a:r>
          </a:p>
          <a:p>
            <a:r>
              <a:rPr lang="en-US" sz="1600"/>
              <a:t>Balanced/correct air flow critical to maintain temperature control and reduce cost of baseboard electricity heating. Air balancing controlled by manually adjusted dampers. </a:t>
            </a:r>
          </a:p>
          <a:p>
            <a:pPr marL="332833" lvl="1" indent="0">
              <a:buNone/>
            </a:pPr>
            <a:endParaRPr lang="en-US" sz="1600"/>
          </a:p>
          <a:p>
            <a:r>
              <a:rPr lang="en-US" sz="1600"/>
              <a:t>Trouble Spots</a:t>
            </a:r>
          </a:p>
          <a:p>
            <a:pPr lvl="1"/>
            <a:r>
              <a:rPr lang="en-US" sz="1600"/>
              <a:t>Reception Area: Actual temperature = 72 </a:t>
            </a:r>
            <a:r>
              <a:rPr lang="en-US" sz="1600">
                <a:latin typeface="Calibri" panose="020F0502020204030204" pitchFamily="34" charset="0"/>
                <a:cs typeface="Calibri" panose="020F0502020204030204" pitchFamily="34" charset="0"/>
              </a:rPr>
              <a:t>°</a:t>
            </a:r>
            <a:r>
              <a:rPr lang="en-US" sz="1600"/>
              <a:t>F, setpoint = 55 </a:t>
            </a:r>
            <a:r>
              <a:rPr lang="en-US" sz="1600">
                <a:latin typeface="Calibri" panose="020F0502020204030204" pitchFamily="34" charset="0"/>
                <a:cs typeface="Calibri" panose="020F0502020204030204" pitchFamily="34" charset="0"/>
              </a:rPr>
              <a:t>°</a:t>
            </a:r>
            <a:r>
              <a:rPr lang="en-US" sz="1600"/>
              <a:t>F. Parks and Recreations likely never heated</a:t>
            </a:r>
          </a:p>
          <a:p>
            <a:pPr lvl="1"/>
            <a:r>
              <a:rPr lang="en-US" sz="1600"/>
              <a:t>Chief’s Office, Police Area: Poor/No temperature control/air flow. Limit number of return vents or return vents in conference rooms.  Balanced air supply required. Recommend rebalancing building or minimum RTU-4, RTU-5, RTU-8, RTU-9 zones.</a:t>
            </a:r>
          </a:p>
          <a:p>
            <a:pPr lvl="1"/>
            <a:r>
              <a:rPr lang="en-US" sz="1600"/>
              <a:t>Recommend relocation of RTU-5 and RTU-9 thermostats so centrally located (currently - one in corridor, one outside woman’s bathroom, both in extreme areas). </a:t>
            </a:r>
          </a:p>
          <a:p>
            <a:r>
              <a:rPr lang="en-US" sz="1600"/>
              <a:t>Local Fan control units and Air Rebalancing: Rebalancing will also enhance building occupant’s understanding on use of local fan controls. </a:t>
            </a:r>
          </a:p>
          <a:p>
            <a:endParaRPr lang="en-US"/>
          </a:p>
          <a:p>
            <a:pPr lvl="1"/>
            <a:endParaRPr lang="en-US"/>
          </a:p>
          <a:p>
            <a:endParaRPr lang="en-US"/>
          </a:p>
        </p:txBody>
      </p:sp>
      <p:sp>
        <p:nvSpPr>
          <p:cNvPr id="4" name="Slide Number Placeholder 3">
            <a:extLst>
              <a:ext uri="{FF2B5EF4-FFF2-40B4-BE49-F238E27FC236}">
                <a16:creationId xmlns:a16="http://schemas.microsoft.com/office/drawing/2014/main" id="{DDF198FC-A585-4E46-A21F-0CBAEA23F88A}"/>
              </a:ext>
            </a:extLst>
          </p:cNvPr>
          <p:cNvSpPr>
            <a:spLocks noGrp="1"/>
          </p:cNvSpPr>
          <p:nvPr>
            <p:ph type="sldNum" sz="quarter" idx="12"/>
          </p:nvPr>
        </p:nvSpPr>
        <p:spPr/>
        <p:txBody>
          <a:bodyPr/>
          <a:lstStyle/>
          <a:p>
            <a:fld id="{330EA680-D336-4FF7-8B7A-9848BB0A1C32}" type="slidenum">
              <a:rPr lang="en-US" smtClean="0">
                <a:solidFill>
                  <a:prstClr val="white"/>
                </a:solidFill>
              </a:rPr>
              <a:pPr/>
              <a:t>7</a:t>
            </a:fld>
            <a:endParaRPr lang="en-US">
              <a:solidFill>
                <a:prstClr val="white"/>
              </a:solidFill>
            </a:endParaRPr>
          </a:p>
        </p:txBody>
      </p:sp>
      <p:sp>
        <p:nvSpPr>
          <p:cNvPr id="5" name="Star: 5 Points 4">
            <a:extLst>
              <a:ext uri="{FF2B5EF4-FFF2-40B4-BE49-F238E27FC236}">
                <a16:creationId xmlns:a16="http://schemas.microsoft.com/office/drawing/2014/main" id="{7272004D-F836-4B51-B3B6-3DEA35569A78}"/>
              </a:ext>
            </a:extLst>
          </p:cNvPr>
          <p:cNvSpPr/>
          <p:nvPr/>
        </p:nvSpPr>
        <p:spPr>
          <a:xfrm>
            <a:off x="1889203" y="2799544"/>
            <a:ext cx="427921" cy="358575"/>
          </a:xfrm>
          <a:prstGeom prst="star5">
            <a:avLst>
              <a:gd name="adj" fmla="val 17550"/>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05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45F0-46AA-43ED-89D0-08D725CF7E82}"/>
              </a:ext>
            </a:extLst>
          </p:cNvPr>
          <p:cNvSpPr>
            <a:spLocks noGrp="1"/>
          </p:cNvSpPr>
          <p:nvPr>
            <p:ph type="title"/>
          </p:nvPr>
        </p:nvSpPr>
        <p:spPr/>
        <p:txBody>
          <a:bodyPr/>
          <a:lstStyle/>
          <a:p>
            <a:r>
              <a:rPr lang="en-US"/>
              <a:t>Building Envelope</a:t>
            </a:r>
          </a:p>
        </p:txBody>
      </p:sp>
      <p:sp>
        <p:nvSpPr>
          <p:cNvPr id="3" name="Content Placeholder 2">
            <a:extLst>
              <a:ext uri="{FF2B5EF4-FFF2-40B4-BE49-F238E27FC236}">
                <a16:creationId xmlns:a16="http://schemas.microsoft.com/office/drawing/2014/main" id="{14A20F13-9B6C-4841-8EA8-1B8177EC39EE}"/>
              </a:ext>
            </a:extLst>
          </p:cNvPr>
          <p:cNvSpPr>
            <a:spLocks noGrp="1"/>
          </p:cNvSpPr>
          <p:nvPr>
            <p:ph idx="1"/>
          </p:nvPr>
        </p:nvSpPr>
        <p:spPr>
          <a:xfrm>
            <a:off x="838200" y="1521229"/>
            <a:ext cx="3943351" cy="4588626"/>
          </a:xfrm>
        </p:spPr>
        <p:txBody>
          <a:bodyPr vert="horz" lIns="91440" tIns="45720" rIns="91440" bIns="45720" rtlCol="0" anchor="t">
            <a:normAutofit/>
          </a:bodyPr>
          <a:lstStyle/>
          <a:p>
            <a:pPr marL="166370" indent="-166370"/>
            <a:endParaRPr lang="en-US" sz="2000">
              <a:ea typeface="+mn-lt"/>
              <a:cs typeface="+mn-lt"/>
            </a:endParaRPr>
          </a:p>
          <a:p>
            <a:pPr marL="166370" indent="-166370"/>
            <a:endParaRPr lang="en-US" sz="2000">
              <a:cs typeface="Arial"/>
            </a:endParaRPr>
          </a:p>
        </p:txBody>
      </p:sp>
      <p:sp>
        <p:nvSpPr>
          <p:cNvPr id="4" name="Slide Number Placeholder 3">
            <a:extLst>
              <a:ext uri="{FF2B5EF4-FFF2-40B4-BE49-F238E27FC236}">
                <a16:creationId xmlns:a16="http://schemas.microsoft.com/office/drawing/2014/main" id="{EA93D4F1-15D0-4B21-AEEE-B2BB8D9E10FB}"/>
              </a:ext>
            </a:extLst>
          </p:cNvPr>
          <p:cNvSpPr>
            <a:spLocks noGrp="1"/>
          </p:cNvSpPr>
          <p:nvPr>
            <p:ph type="sldNum" sz="quarter" idx="12"/>
          </p:nvPr>
        </p:nvSpPr>
        <p:spPr/>
        <p:txBody>
          <a:bodyPr/>
          <a:lstStyle/>
          <a:p>
            <a:fld id="{330EA680-D336-4FF7-8B7A-9848BB0A1C32}" type="slidenum">
              <a:rPr lang="en-US" smtClean="0">
                <a:solidFill>
                  <a:prstClr val="white"/>
                </a:solidFill>
              </a:rPr>
              <a:pPr/>
              <a:t>8</a:t>
            </a:fld>
            <a:endParaRPr lang="en-US">
              <a:solidFill>
                <a:prstClr val="white"/>
              </a:solidFill>
            </a:endParaRPr>
          </a:p>
        </p:txBody>
      </p:sp>
      <p:sp>
        <p:nvSpPr>
          <p:cNvPr id="5" name="TextBox 4">
            <a:extLst>
              <a:ext uri="{FF2B5EF4-FFF2-40B4-BE49-F238E27FC236}">
                <a16:creationId xmlns:a16="http://schemas.microsoft.com/office/drawing/2014/main" id="{5B57E812-5FBE-4FA9-953A-B80E0658583E}"/>
              </a:ext>
            </a:extLst>
          </p:cNvPr>
          <p:cNvSpPr txBox="1"/>
          <p:nvPr/>
        </p:nvSpPr>
        <p:spPr>
          <a:xfrm>
            <a:off x="45755" y="1300077"/>
            <a:ext cx="6858272"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400"/>
              <a:t>Insulation, per original engineering plans: </a:t>
            </a:r>
          </a:p>
          <a:p>
            <a:pPr marL="742950" lvl="1" indent="-285750">
              <a:buFont typeface="Arial" panose="020B0604020202020204" pitchFamily="34" charset="0"/>
              <a:buChar char="•"/>
            </a:pPr>
            <a:r>
              <a:rPr lang="en-US" sz="1200"/>
              <a:t>Exterior walls: 3 5/8 in. metal studs; Insulation: 3 ½ in. foil face, FS-25, R-11 batt (3.5 in. thick).</a:t>
            </a:r>
            <a:endParaRPr lang="en-US" sz="1200">
              <a:cs typeface="Arial"/>
            </a:endParaRPr>
          </a:p>
          <a:p>
            <a:pPr marL="742950" lvl="1" indent="-285750">
              <a:buFont typeface="Arial" panose="020B0604020202020204" pitchFamily="34" charset="0"/>
              <a:buChar char="•"/>
            </a:pPr>
            <a:r>
              <a:rPr lang="en-US" sz="1200"/>
              <a:t>Roof: 6 ¼ in., FS-25, R-19 (6.25 in. thick) batt insulation blankets. </a:t>
            </a:r>
            <a:endParaRPr lang="en-US" sz="1200">
              <a:cs typeface="Arial"/>
            </a:endParaRPr>
          </a:p>
          <a:p>
            <a:pPr marL="742950" lvl="1" indent="-285750">
              <a:buFont typeface="Arial" panose="020B0604020202020204" pitchFamily="34" charset="0"/>
              <a:buChar char="•"/>
            </a:pPr>
            <a:r>
              <a:rPr lang="en-US" sz="1200"/>
              <a:t>Floor: None listed in 1988 engineering report. Floor may be ceramic tile installed over standard subfloor. </a:t>
            </a:r>
          </a:p>
          <a:p>
            <a:pPr marL="742950" lvl="1" indent="-285750">
              <a:buFont typeface="Arial" panose="020B0604020202020204" pitchFamily="34" charset="0"/>
              <a:buChar char="•"/>
            </a:pPr>
            <a:r>
              <a:rPr lang="en-US" sz="1200"/>
              <a:t>Inspection of basement mechanical space allowed partial inspection of `Admin building floor and floor appeared to be uninsulated. </a:t>
            </a:r>
          </a:p>
          <a:p>
            <a:pPr marL="742950" lvl="1" indent="-285750">
              <a:buFont typeface="Arial" panose="020B0604020202020204" pitchFamily="34" charset="0"/>
              <a:buChar char="•"/>
            </a:pPr>
            <a:r>
              <a:rPr lang="en-US" sz="1200">
                <a:cs typeface="Arial"/>
              </a:rPr>
              <a:t>Flame Spread 25 (FS-25) fiberglass insulation: light density, flexible batt insulation with factory-applied facing.</a:t>
            </a:r>
          </a:p>
          <a:p>
            <a:pPr marL="1200150" lvl="2" indent="-285750">
              <a:buFont typeface="Arial" panose="020B0604020202020204" pitchFamily="34" charset="0"/>
              <a:buChar char="•"/>
            </a:pPr>
            <a:r>
              <a:rPr lang="en-US" sz="1200">
                <a:cs typeface="Arial"/>
              </a:rPr>
              <a:t>Has an assured low flame spread and can be used in walls, floors and ceilings where a low flame spread vapor retarder is required  </a:t>
            </a:r>
          </a:p>
          <a:p>
            <a:pPr lvl="2"/>
            <a:endParaRPr lang="en-US" sz="1200">
              <a:cs typeface="Arial"/>
            </a:endParaRPr>
          </a:p>
          <a:p>
            <a:pPr marL="285750" indent="-285750">
              <a:buFont typeface="Arial" panose="020B0604020202020204" pitchFamily="34" charset="0"/>
              <a:buChar char="•"/>
            </a:pPr>
            <a:r>
              <a:rPr lang="en-US" sz="1400">
                <a:cs typeface="Arial"/>
              </a:rPr>
              <a:t>Results/Recommendations:</a:t>
            </a:r>
          </a:p>
        </p:txBody>
      </p:sp>
      <p:pic>
        <p:nvPicPr>
          <p:cNvPr id="6" name="Picture 5">
            <a:extLst>
              <a:ext uri="{FF2B5EF4-FFF2-40B4-BE49-F238E27FC236}">
                <a16:creationId xmlns:a16="http://schemas.microsoft.com/office/drawing/2014/main" id="{8827FBF1-842D-4EC4-811A-6BCFF2B1204A}"/>
              </a:ext>
            </a:extLst>
          </p:cNvPr>
          <p:cNvPicPr/>
          <p:nvPr/>
        </p:nvPicPr>
        <p:blipFill>
          <a:blip r:embed="rId2"/>
          <a:stretch>
            <a:fillRect/>
          </a:stretch>
        </p:blipFill>
        <p:spPr>
          <a:xfrm>
            <a:off x="6631270" y="287020"/>
            <a:ext cx="5514975" cy="3141980"/>
          </a:xfrm>
          <a:prstGeom prst="rect">
            <a:avLst/>
          </a:prstGeom>
        </p:spPr>
      </p:pic>
      <p:pic>
        <p:nvPicPr>
          <p:cNvPr id="7" name="Picture 6">
            <a:extLst>
              <a:ext uri="{FF2B5EF4-FFF2-40B4-BE49-F238E27FC236}">
                <a16:creationId xmlns:a16="http://schemas.microsoft.com/office/drawing/2014/main" id="{DF3B28E6-3088-4E2C-A4C8-597FE1FC60E1}"/>
              </a:ext>
            </a:extLst>
          </p:cNvPr>
          <p:cNvPicPr/>
          <p:nvPr/>
        </p:nvPicPr>
        <p:blipFill>
          <a:blip r:embed="rId3"/>
          <a:stretch>
            <a:fillRect/>
          </a:stretch>
        </p:blipFill>
        <p:spPr>
          <a:xfrm>
            <a:off x="7872346" y="3429000"/>
            <a:ext cx="4273899" cy="2848557"/>
          </a:xfrm>
          <a:prstGeom prst="rect">
            <a:avLst/>
          </a:prstGeom>
        </p:spPr>
      </p:pic>
      <p:pic>
        <p:nvPicPr>
          <p:cNvPr id="11" name="Picture 10">
            <a:extLst>
              <a:ext uri="{FF2B5EF4-FFF2-40B4-BE49-F238E27FC236}">
                <a16:creationId xmlns:a16="http://schemas.microsoft.com/office/drawing/2014/main" id="{B1727FCC-677E-4798-9A7E-97ED4676C9C3}"/>
              </a:ext>
            </a:extLst>
          </p:cNvPr>
          <p:cNvPicPr>
            <a:picLocks noChangeAspect="1"/>
          </p:cNvPicPr>
          <p:nvPr/>
        </p:nvPicPr>
        <p:blipFill>
          <a:blip r:embed="rId4"/>
          <a:stretch>
            <a:fillRect/>
          </a:stretch>
        </p:blipFill>
        <p:spPr>
          <a:xfrm>
            <a:off x="124225" y="4158244"/>
            <a:ext cx="7119938" cy="2119313"/>
          </a:xfrm>
          <a:prstGeom prst="rect">
            <a:avLst/>
          </a:prstGeom>
        </p:spPr>
      </p:pic>
    </p:spTree>
    <p:extLst>
      <p:ext uri="{BB962C8B-B14F-4D97-AF65-F5344CB8AC3E}">
        <p14:creationId xmlns:p14="http://schemas.microsoft.com/office/powerpoint/2010/main" val="274102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C0C-93D4-47C6-A157-79CC5E2D09AC}"/>
              </a:ext>
            </a:extLst>
          </p:cNvPr>
          <p:cNvSpPr>
            <a:spLocks noGrp="1"/>
          </p:cNvSpPr>
          <p:nvPr>
            <p:ph type="title"/>
          </p:nvPr>
        </p:nvSpPr>
        <p:spPr/>
        <p:txBody>
          <a:bodyPr/>
          <a:lstStyle/>
          <a:p>
            <a:r>
              <a:rPr lang="en-US"/>
              <a:t>Lighting - Overview</a:t>
            </a:r>
          </a:p>
        </p:txBody>
      </p:sp>
      <p:sp>
        <p:nvSpPr>
          <p:cNvPr id="3" name="Content Placeholder 2">
            <a:extLst>
              <a:ext uri="{FF2B5EF4-FFF2-40B4-BE49-F238E27FC236}">
                <a16:creationId xmlns:a16="http://schemas.microsoft.com/office/drawing/2014/main" id="{D85C55EF-D513-4DB4-B520-69EDB24B8634}"/>
              </a:ext>
            </a:extLst>
          </p:cNvPr>
          <p:cNvSpPr>
            <a:spLocks noGrp="1"/>
          </p:cNvSpPr>
          <p:nvPr>
            <p:ph idx="1"/>
          </p:nvPr>
        </p:nvSpPr>
        <p:spPr/>
        <p:txBody>
          <a:bodyPr/>
          <a:lstStyle/>
          <a:p>
            <a:r>
              <a:rPr lang="en-US"/>
              <a:t>Police Wing</a:t>
            </a:r>
          </a:p>
          <a:p>
            <a:pPr lvl="1"/>
            <a:r>
              <a:rPr lang="en-US"/>
              <a:t>Mostly T8s </a:t>
            </a:r>
            <a:r>
              <a:rPr lang="en-US" b="1"/>
              <a:t>34W</a:t>
            </a:r>
            <a:r>
              <a:rPr lang="en-US"/>
              <a:t> &amp; 28W</a:t>
            </a:r>
          </a:p>
          <a:p>
            <a:pPr lvl="1"/>
            <a:r>
              <a:rPr lang="en-US"/>
              <a:t>Fluorescent</a:t>
            </a:r>
          </a:p>
          <a:p>
            <a:pPr lvl="1"/>
            <a:r>
              <a:rPr lang="en-US" i="1"/>
              <a:t>Rating: 15,000 hours</a:t>
            </a:r>
          </a:p>
          <a:p>
            <a:r>
              <a:rPr lang="en-US"/>
              <a:t>Rest of Building</a:t>
            </a:r>
          </a:p>
          <a:p>
            <a:pPr lvl="1"/>
            <a:r>
              <a:rPr lang="en-US"/>
              <a:t>Mostly U T12s </a:t>
            </a:r>
            <a:r>
              <a:rPr lang="en-US" b="1"/>
              <a:t>40W</a:t>
            </a:r>
          </a:p>
          <a:p>
            <a:pPr lvl="1"/>
            <a:r>
              <a:rPr lang="en-US"/>
              <a:t>Fluorescent</a:t>
            </a:r>
          </a:p>
          <a:p>
            <a:pPr lvl="1"/>
            <a:r>
              <a:rPr lang="en-US" i="1"/>
              <a:t>Rating 18,000 hours</a:t>
            </a:r>
          </a:p>
          <a:p>
            <a:pPr lvl="1"/>
            <a:endParaRPr lang="en-US"/>
          </a:p>
          <a:p>
            <a:pPr lvl="1"/>
            <a:endParaRPr lang="en-US"/>
          </a:p>
          <a:p>
            <a:endParaRPr lang="en-US"/>
          </a:p>
        </p:txBody>
      </p:sp>
      <p:sp>
        <p:nvSpPr>
          <p:cNvPr id="4" name="Slide Number Placeholder 3">
            <a:extLst>
              <a:ext uri="{FF2B5EF4-FFF2-40B4-BE49-F238E27FC236}">
                <a16:creationId xmlns:a16="http://schemas.microsoft.com/office/drawing/2014/main" id="{CAA13487-6C36-47A0-8702-F745F270561C}"/>
              </a:ext>
            </a:extLst>
          </p:cNvPr>
          <p:cNvSpPr>
            <a:spLocks noGrp="1"/>
          </p:cNvSpPr>
          <p:nvPr>
            <p:ph type="sldNum" sz="quarter" idx="12"/>
          </p:nvPr>
        </p:nvSpPr>
        <p:spPr/>
        <p:txBody>
          <a:bodyPr/>
          <a:lstStyle/>
          <a:p>
            <a:fld id="{330EA680-D336-4FF7-8B7A-9848BB0A1C32}" type="slidenum">
              <a:rPr lang="en-US" smtClean="0">
                <a:solidFill>
                  <a:prstClr val="white"/>
                </a:solidFill>
              </a:rPr>
              <a:pPr/>
              <a:t>9</a:t>
            </a:fld>
            <a:endParaRPr lang="en-US">
              <a:solidFill>
                <a:prstClr val="white"/>
              </a:solidFill>
            </a:endParaRPr>
          </a:p>
        </p:txBody>
      </p:sp>
      <p:graphicFrame>
        <p:nvGraphicFramePr>
          <p:cNvPr id="6" name="Table 6">
            <a:extLst>
              <a:ext uri="{FF2B5EF4-FFF2-40B4-BE49-F238E27FC236}">
                <a16:creationId xmlns:a16="http://schemas.microsoft.com/office/drawing/2014/main" id="{11260DB4-3B03-47CB-BF42-E7B8C67EB13F}"/>
              </a:ext>
            </a:extLst>
          </p:cNvPr>
          <p:cNvGraphicFramePr>
            <a:graphicFrameLocks noGrp="1"/>
          </p:cNvGraphicFramePr>
          <p:nvPr>
            <p:extLst>
              <p:ext uri="{D42A27DB-BD31-4B8C-83A1-F6EECF244321}">
                <p14:modId xmlns:p14="http://schemas.microsoft.com/office/powerpoint/2010/main" val="3704611540"/>
              </p:ext>
            </p:extLst>
          </p:nvPr>
        </p:nvGraphicFramePr>
        <p:xfrm>
          <a:off x="4574432" y="1417569"/>
          <a:ext cx="6779368" cy="2473458"/>
        </p:xfrm>
        <a:graphic>
          <a:graphicData uri="http://schemas.openxmlformats.org/drawingml/2006/table">
            <a:tbl>
              <a:tblPr firstRow="1" bandRow="1">
                <a:tableStyleId>{5C22544A-7EE6-4342-B048-85BDC9FD1C3A}</a:tableStyleId>
              </a:tblPr>
              <a:tblGrid>
                <a:gridCol w="1694842">
                  <a:extLst>
                    <a:ext uri="{9D8B030D-6E8A-4147-A177-3AD203B41FA5}">
                      <a16:colId xmlns:a16="http://schemas.microsoft.com/office/drawing/2014/main" val="4286287183"/>
                    </a:ext>
                  </a:extLst>
                </a:gridCol>
                <a:gridCol w="1694842">
                  <a:extLst>
                    <a:ext uri="{9D8B030D-6E8A-4147-A177-3AD203B41FA5}">
                      <a16:colId xmlns:a16="http://schemas.microsoft.com/office/drawing/2014/main" val="2113597464"/>
                    </a:ext>
                  </a:extLst>
                </a:gridCol>
                <a:gridCol w="1694842">
                  <a:extLst>
                    <a:ext uri="{9D8B030D-6E8A-4147-A177-3AD203B41FA5}">
                      <a16:colId xmlns:a16="http://schemas.microsoft.com/office/drawing/2014/main" val="2677755827"/>
                    </a:ext>
                  </a:extLst>
                </a:gridCol>
                <a:gridCol w="1694842">
                  <a:extLst>
                    <a:ext uri="{9D8B030D-6E8A-4147-A177-3AD203B41FA5}">
                      <a16:colId xmlns:a16="http://schemas.microsoft.com/office/drawing/2014/main" val="4261829826"/>
                    </a:ext>
                  </a:extLst>
                </a:gridCol>
              </a:tblGrid>
              <a:tr h="549783">
                <a:tc>
                  <a:txBody>
                    <a:bodyPr/>
                    <a:lstStyle/>
                    <a:p>
                      <a:endParaRPr lang="en-US" sz="1400"/>
                    </a:p>
                  </a:txBody>
                  <a:tcPr/>
                </a:tc>
                <a:tc>
                  <a:txBody>
                    <a:bodyPr/>
                    <a:lstStyle/>
                    <a:p>
                      <a:r>
                        <a:rPr lang="en-US" sz="1400"/>
                        <a:t>Police </a:t>
                      </a:r>
                      <a:r>
                        <a:rPr lang="en-US" sz="1400" baseline="0"/>
                        <a:t>Wing</a:t>
                      </a:r>
                      <a:endParaRPr lang="en-US" sz="1400"/>
                    </a:p>
                  </a:txBody>
                  <a:tcPr/>
                </a:tc>
                <a:tc>
                  <a:txBody>
                    <a:bodyPr/>
                    <a:lstStyle/>
                    <a:p>
                      <a:r>
                        <a:rPr lang="en-US" sz="1400"/>
                        <a:t>Rest of Building</a:t>
                      </a:r>
                    </a:p>
                  </a:txBody>
                  <a:tcPr/>
                </a:tc>
                <a:tc>
                  <a:txBody>
                    <a:bodyPr/>
                    <a:lstStyle/>
                    <a:p>
                      <a:r>
                        <a:rPr lang="en-US" sz="1400"/>
                        <a:t>Cost</a:t>
                      </a:r>
                    </a:p>
                  </a:txBody>
                  <a:tcPr/>
                </a:tc>
                <a:extLst>
                  <a:ext uri="{0D108BD9-81ED-4DB2-BD59-A6C34878D82A}">
                    <a16:rowId xmlns:a16="http://schemas.microsoft.com/office/drawing/2014/main" val="3645077736"/>
                  </a:ext>
                </a:extLst>
              </a:tr>
              <a:tr h="641225">
                <a:tc>
                  <a:txBody>
                    <a:bodyPr/>
                    <a:lstStyle/>
                    <a:p>
                      <a:r>
                        <a:rPr lang="en-US" sz="1400"/>
                        <a:t>Hours of Use</a:t>
                      </a:r>
                    </a:p>
                  </a:txBody>
                  <a:tcPr/>
                </a:tc>
                <a:tc>
                  <a:txBody>
                    <a:bodyPr/>
                    <a:lstStyle/>
                    <a:p>
                      <a:r>
                        <a:rPr lang="en-US" sz="1400"/>
                        <a:t>24</a:t>
                      </a:r>
                      <a:r>
                        <a:rPr lang="en-US" sz="1400" baseline="0"/>
                        <a:t> hours</a:t>
                      </a:r>
                      <a:br>
                        <a:rPr lang="en-US" sz="1400" baseline="0"/>
                      </a:br>
                      <a:r>
                        <a:rPr lang="en-US" sz="1400" baseline="0"/>
                        <a:t>7 days per week</a:t>
                      </a:r>
                      <a:endParaRPr lang="en-US" sz="1400"/>
                    </a:p>
                  </a:txBody>
                  <a:tcPr/>
                </a:tc>
                <a:tc>
                  <a:txBody>
                    <a:bodyPr/>
                    <a:lstStyle/>
                    <a:p>
                      <a:r>
                        <a:rPr lang="en-US" sz="1400"/>
                        <a:t>8 hours</a:t>
                      </a:r>
                      <a:br>
                        <a:rPr lang="en-US" sz="1400" baseline="0"/>
                      </a:br>
                      <a:r>
                        <a:rPr lang="en-US" sz="1400"/>
                        <a:t>5 days</a:t>
                      </a:r>
                      <a:r>
                        <a:rPr lang="en-US" sz="1400" baseline="0"/>
                        <a:t> per week</a:t>
                      </a:r>
                      <a:endParaRPr lang="en-US" sz="1400"/>
                    </a:p>
                  </a:txBody>
                  <a:tcPr/>
                </a:tc>
                <a:tc>
                  <a:txBody>
                    <a:bodyPr/>
                    <a:lstStyle/>
                    <a:p>
                      <a:endParaRPr lang="en-US" sz="1400"/>
                    </a:p>
                  </a:txBody>
                  <a:tcPr/>
                </a:tc>
                <a:extLst>
                  <a:ext uri="{0D108BD9-81ED-4DB2-BD59-A6C34878D82A}">
                    <a16:rowId xmlns:a16="http://schemas.microsoft.com/office/drawing/2014/main" val="98508996"/>
                  </a:ext>
                </a:extLst>
              </a:tr>
              <a:tr h="641225">
                <a:tc>
                  <a:txBody>
                    <a:bodyPr/>
                    <a:lstStyle/>
                    <a:p>
                      <a:r>
                        <a:rPr lang="en-US" sz="1400"/>
                        <a:t>T8 Fluorescents</a:t>
                      </a:r>
                    </a:p>
                  </a:txBody>
                  <a:tcPr/>
                </a:tc>
                <a:tc>
                  <a:txBody>
                    <a:bodyPr/>
                    <a:lstStyle/>
                    <a:p>
                      <a:r>
                        <a:rPr lang="en-US" sz="1400"/>
                        <a:t>189</a:t>
                      </a:r>
                    </a:p>
                  </a:txBody>
                  <a:tcPr/>
                </a:tc>
                <a:tc>
                  <a:txBody>
                    <a:bodyPr/>
                    <a:lstStyle/>
                    <a:p>
                      <a:r>
                        <a:rPr lang="en-US" sz="1400"/>
                        <a:t>247</a:t>
                      </a:r>
                    </a:p>
                  </a:txBody>
                  <a:tcPr/>
                </a:tc>
                <a:tc>
                  <a:txBody>
                    <a:bodyPr/>
                    <a:lstStyle/>
                    <a:p>
                      <a:r>
                        <a:rPr lang="en-US" sz="1400"/>
                        <a:t>$2.88</a:t>
                      </a:r>
                    </a:p>
                  </a:txBody>
                  <a:tcPr/>
                </a:tc>
                <a:extLst>
                  <a:ext uri="{0D108BD9-81ED-4DB2-BD59-A6C34878D82A}">
                    <a16:rowId xmlns:a16="http://schemas.microsoft.com/office/drawing/2014/main" val="3613388031"/>
                  </a:ext>
                </a:extLst>
              </a:tr>
              <a:tr h="641225">
                <a:tc>
                  <a:txBody>
                    <a:bodyPr/>
                    <a:lstStyle/>
                    <a:p>
                      <a:r>
                        <a:rPr lang="en-US" sz="1400"/>
                        <a:t>T12 U Bulb</a:t>
                      </a:r>
                      <a:r>
                        <a:rPr lang="en-US" sz="1400" baseline="0"/>
                        <a:t> Fluorescents</a:t>
                      </a:r>
                      <a:endParaRPr lang="en-US" sz="1400"/>
                    </a:p>
                  </a:txBody>
                  <a:tcPr/>
                </a:tc>
                <a:tc>
                  <a:txBody>
                    <a:bodyPr/>
                    <a:lstStyle/>
                    <a:p>
                      <a:r>
                        <a:rPr lang="en-US" sz="1400"/>
                        <a:t>4</a:t>
                      </a:r>
                    </a:p>
                  </a:txBody>
                  <a:tcPr/>
                </a:tc>
                <a:tc>
                  <a:txBody>
                    <a:bodyPr/>
                    <a:lstStyle/>
                    <a:p>
                      <a:r>
                        <a:rPr lang="en-US" sz="1400"/>
                        <a:t>282</a:t>
                      </a:r>
                    </a:p>
                  </a:txBody>
                  <a:tcPr/>
                </a:tc>
                <a:tc>
                  <a:txBody>
                    <a:bodyPr/>
                    <a:lstStyle/>
                    <a:p>
                      <a:r>
                        <a:rPr lang="en-US" sz="1400"/>
                        <a:t>$6.15</a:t>
                      </a:r>
                    </a:p>
                  </a:txBody>
                  <a:tcPr/>
                </a:tc>
                <a:extLst>
                  <a:ext uri="{0D108BD9-81ED-4DB2-BD59-A6C34878D82A}">
                    <a16:rowId xmlns:a16="http://schemas.microsoft.com/office/drawing/2014/main" val="2134877508"/>
                  </a:ext>
                </a:extLst>
              </a:tr>
            </a:tbl>
          </a:graphicData>
        </a:graphic>
      </p:graphicFrame>
      <p:pic>
        <p:nvPicPr>
          <p:cNvPr id="1028" name="Picture 4" descr="Sylvania 24004 - FB40/CWX/6 T12 U-Bend Lamp">
            <a:extLst>
              <a:ext uri="{FF2B5EF4-FFF2-40B4-BE49-F238E27FC236}">
                <a16:creationId xmlns:a16="http://schemas.microsoft.com/office/drawing/2014/main" id="{90C09436-6172-4BA7-B716-FC568221D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859" r="2853" b="19757"/>
          <a:stretch/>
        </p:blipFill>
        <p:spPr bwMode="auto">
          <a:xfrm>
            <a:off x="5100222" y="4179453"/>
            <a:ext cx="2415654" cy="1501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1BC3662-8936-4DFC-BC9C-68A53BF08C97}"/>
              </a:ext>
            </a:extLst>
          </p:cNvPr>
          <p:cNvPicPr>
            <a:picLocks noChangeAspect="1"/>
          </p:cNvPicPr>
          <p:nvPr/>
        </p:nvPicPr>
        <p:blipFill>
          <a:blip r:embed="rId3"/>
          <a:stretch>
            <a:fillRect/>
          </a:stretch>
        </p:blipFill>
        <p:spPr>
          <a:xfrm>
            <a:off x="5100222" y="5680953"/>
            <a:ext cx="2415654" cy="499439"/>
          </a:xfrm>
          <a:prstGeom prst="rect">
            <a:avLst/>
          </a:prstGeom>
        </p:spPr>
      </p:pic>
      <p:pic>
        <p:nvPicPr>
          <p:cNvPr id="1030" name="Picture 6" descr="GE 48&quot; 34W Linear Fluorescent Lamp, T12... | ProductFrom.com">
            <a:extLst>
              <a:ext uri="{FF2B5EF4-FFF2-40B4-BE49-F238E27FC236}">
                <a16:creationId xmlns:a16="http://schemas.microsoft.com/office/drawing/2014/main" id="{642B39FE-FC2E-4623-8133-2A4B36E4D9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590" b="24469"/>
          <a:stretch/>
        </p:blipFill>
        <p:spPr bwMode="auto">
          <a:xfrm>
            <a:off x="8264401" y="4279861"/>
            <a:ext cx="2550122" cy="14010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BE9D7E6-7E60-4737-BBFE-8BD205AEEFC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389" b="94259" l="10000" r="90000">
                        <a14:foregroundMark x1="42292" y1="9352" x2="50208" y2="6481"/>
                        <a14:foregroundMark x1="50208" y1="6481" x2="57135" y2="7778"/>
                        <a14:foregroundMark x1="39167" y1="88981" x2="44531" y2="93889"/>
                        <a14:foregroundMark x1="44531" y1="93889" x2="49219" y2="94259"/>
                        <a14:foregroundMark x1="49219" y1="94259" x2="61823" y2="89630"/>
                      </a14:backgroundRemoval>
                    </a14:imgEffect>
                  </a14:imgLayer>
                </a14:imgProps>
              </a:ext>
            </a:extLst>
          </a:blip>
          <a:stretch>
            <a:fillRect/>
          </a:stretch>
        </p:blipFill>
        <p:spPr>
          <a:xfrm>
            <a:off x="9604949" y="5476169"/>
            <a:ext cx="1345660" cy="756934"/>
          </a:xfrm>
          <a:prstGeom prst="rect">
            <a:avLst/>
          </a:prstGeom>
        </p:spPr>
      </p:pic>
    </p:spTree>
    <p:extLst>
      <p:ext uri="{BB962C8B-B14F-4D97-AF65-F5344CB8AC3E}">
        <p14:creationId xmlns:p14="http://schemas.microsoft.com/office/powerpoint/2010/main" val="24498393"/>
      </p:ext>
    </p:extLst>
  </p:cSld>
  <p:clrMapOvr>
    <a:masterClrMapping/>
  </p:clrMapOvr>
</p:sld>
</file>

<file path=ppt/theme/theme1.xml><?xml version="1.0" encoding="utf-8"?>
<a:theme xmlns:a="http://schemas.openxmlformats.org/drawingml/2006/main" name="Villanova Theme 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llanova Theme PPT" id="{2FD9EE9E-F068-7944-93FD-E6763843E983}" vid="{74C3871D-B577-CE42-9D47-90EE6A24EEAE}"/>
    </a:ext>
  </a:extLst>
</a:theme>
</file>

<file path=ppt/theme/theme2.xml><?xml version="1.0" encoding="utf-8"?>
<a:theme xmlns:a="http://schemas.openxmlformats.org/drawingml/2006/main" name="1_DiLoreto Initiativ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iLore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Loreto Initiative" id="{B2E67532-BD15-4BDF-A4D8-D0BF19289658}" vid="{71F6D429-A2C7-4162-BFB9-280FB0D401BD}"/>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02AC0B1345EF4A90E53ED4D8FA7F1A" ma:contentTypeVersion="10" ma:contentTypeDescription="Create a new document." ma:contentTypeScope="" ma:versionID="32d4f2252dfb77ef656c83ce325ffd6d">
  <xsd:schema xmlns:xsd="http://www.w3.org/2001/XMLSchema" xmlns:xs="http://www.w3.org/2001/XMLSchema" xmlns:p="http://schemas.microsoft.com/office/2006/metadata/properties" xmlns:ns2="c96c3115-a1a3-4ff7-8d9a-dc4678226cbe" xmlns:ns3="e6ef58fb-b1d9-4821-9a45-68f599849a69" targetNamespace="http://schemas.microsoft.com/office/2006/metadata/properties" ma:root="true" ma:fieldsID="ebcbefef0fde28312a2bdb29026de380" ns2:_="" ns3:_="">
    <xsd:import namespace="c96c3115-a1a3-4ff7-8d9a-dc4678226cbe"/>
    <xsd:import namespace="e6ef58fb-b1d9-4821-9a45-68f599849a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6c3115-a1a3-4ff7-8d9a-dc4678226c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ef58fb-b1d9-4821-9a45-68f599849a6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AEE90A-A67D-4E14-B317-D3B803FF292C}">
  <ds:schemaRefs>
    <ds:schemaRef ds:uri="http://schemas.microsoft.com/sharepoint/v3/contenttype/forms"/>
  </ds:schemaRefs>
</ds:datastoreItem>
</file>

<file path=customXml/itemProps2.xml><?xml version="1.0" encoding="utf-8"?>
<ds:datastoreItem xmlns:ds="http://schemas.openxmlformats.org/officeDocument/2006/customXml" ds:itemID="{955BC896-65A9-4C73-9A23-19A75060714F}">
  <ds:schemaRefs>
    <ds:schemaRef ds:uri="c96c3115-a1a3-4ff7-8d9a-dc4678226cbe"/>
    <ds:schemaRef ds:uri="e6ef58fb-b1d9-4821-9a45-68f599849a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66E576B-4663-4E4D-B6F9-E250240C2D59}">
  <ds:schemaRefs>
    <ds:schemaRef ds:uri="e6ef58fb-b1d9-4821-9a45-68f599849a69"/>
    <ds:schemaRef ds:uri="http://schemas.microsoft.com/office/infopath/2007/PartnerControl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c96c3115-a1a3-4ff7-8d9a-dc4678226cb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2340</Words>
  <Application>Microsoft Office PowerPoint</Application>
  <PresentationFormat>Widescreen</PresentationFormat>
  <Paragraphs>631</Paragraphs>
  <Slides>23</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Arial,Sans-Serif</vt:lpstr>
      <vt:lpstr>Calibri</vt:lpstr>
      <vt:lpstr>Calibri Light</vt:lpstr>
      <vt:lpstr>Times</vt:lpstr>
      <vt:lpstr>Times New Roman</vt:lpstr>
      <vt:lpstr>Wingdings</vt:lpstr>
      <vt:lpstr>Villanova Theme PPT</vt:lpstr>
      <vt:lpstr>1_DiLoreto Initiative</vt:lpstr>
      <vt:lpstr>Office Theme</vt:lpstr>
      <vt:lpstr>West Norriton Township Ready for 100 Initiative</vt:lpstr>
      <vt:lpstr>Agenda</vt:lpstr>
      <vt:lpstr>West Norriton Township’s Ready For 100% Resolution</vt:lpstr>
      <vt:lpstr>Methodology</vt:lpstr>
      <vt:lpstr>HVAC Summary – Carrier HVAC Units</vt:lpstr>
      <vt:lpstr>HVAC Zones, WNT Admin Building – Rooftop Units (RTU) &amp; Temperature Control Map</vt:lpstr>
      <vt:lpstr>HVAC Zones</vt:lpstr>
      <vt:lpstr>Building Envelope</vt:lpstr>
      <vt:lpstr>Lighting - Overview</vt:lpstr>
      <vt:lpstr>Lighting – Recommendations</vt:lpstr>
      <vt:lpstr>PECO / Rebates, Savings, &amp; Consulting</vt:lpstr>
      <vt:lpstr>Solar Rooftop - Technical</vt:lpstr>
      <vt:lpstr>Solar - Budget</vt:lpstr>
      <vt:lpstr>Battery Backup</vt:lpstr>
      <vt:lpstr>Equipment – Golf Carts</vt:lpstr>
      <vt:lpstr>Equipment – Lawn Care</vt:lpstr>
      <vt:lpstr>PowerPoint Presentation</vt:lpstr>
      <vt:lpstr>Hybrid Vehicle Cost Analysis</vt:lpstr>
      <vt:lpstr>Final Recommendations</vt:lpstr>
      <vt:lpstr>Energy Greenhouse Gas Profile</vt:lpstr>
      <vt:lpstr>Questions?</vt:lpstr>
      <vt:lpstr>Background</vt:lpstr>
      <vt:lpstr>Insulation R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Norriton Township Ready for 100 Initiative</dc:title>
  <dc:creator>Brandon Simons</dc:creator>
  <cp:lastModifiedBy>Jason Bobst</cp:lastModifiedBy>
  <cp:revision>2</cp:revision>
  <dcterms:created xsi:type="dcterms:W3CDTF">2020-12-08T18:22:26Z</dcterms:created>
  <dcterms:modified xsi:type="dcterms:W3CDTF">2021-05-13T13:43:20Z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0x010100B502AC0B1345EF4A90E53ED4D8FA7F1A</vt:lpwstr>
  </property>
</Properties>
</file>